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329" r:id="rId2"/>
    <p:sldId id="312" r:id="rId3"/>
    <p:sldId id="316" r:id="rId4"/>
    <p:sldId id="317" r:id="rId5"/>
    <p:sldId id="321" r:id="rId6"/>
    <p:sldId id="320" r:id="rId7"/>
    <p:sldId id="330" r:id="rId8"/>
    <p:sldId id="273" r:id="rId9"/>
    <p:sldId id="323" r:id="rId10"/>
    <p:sldId id="324" r:id="rId11"/>
    <p:sldId id="325" r:id="rId12"/>
    <p:sldId id="326" r:id="rId13"/>
    <p:sldId id="327" r:id="rId14"/>
    <p:sldId id="331" r:id="rId15"/>
    <p:sldId id="332" r:id="rId16"/>
    <p:sldId id="334" r:id="rId17"/>
    <p:sldId id="333" r:id="rId18"/>
    <p:sldId id="335"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mbria" panose="02040503050406030204" pitchFamily="18" charset="0"/>
      <p:regular r:id="rId25"/>
      <p:bold r:id="rId26"/>
      <p:italic r:id="rId27"/>
      <p:boldItalic r:id="rId28"/>
    </p:embeddedFont>
    <p:embeddedFont>
      <p:font typeface="Caveat Brush" panose="020B0604020202020204" charset="0"/>
      <p:regular r:id="rId29"/>
    </p:embeddedFon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F5C04C-78A8-40A5-992A-8B3C142A74A6}">
  <a:tblStyle styleId="{6FF5C04C-78A8-40A5-992A-8B3C142A74A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8772F45-2929-4345-A16E-14C56FE9A30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6220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a422002996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a422002996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19"/>
        <p:cNvGrpSpPr/>
        <p:nvPr/>
      </p:nvGrpSpPr>
      <p:grpSpPr>
        <a:xfrm>
          <a:off x="0" y="0"/>
          <a:ext cx="0" cy="0"/>
          <a:chOff x="0" y="0"/>
          <a:chExt cx="0" cy="0"/>
        </a:xfrm>
      </p:grpSpPr>
      <p:sp>
        <p:nvSpPr>
          <p:cNvPr id="20" name="Google Shape;20;p4"/>
          <p:cNvSpPr/>
          <p:nvPr/>
        </p:nvSpPr>
        <p:spPr>
          <a:xfrm rot="10800000" flipH="1">
            <a:off x="6127928" y="-30"/>
            <a:ext cx="3016072" cy="1143430"/>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ctrTitle"/>
          </p:nvPr>
        </p:nvSpPr>
        <p:spPr>
          <a:xfrm>
            <a:off x="539500" y="713225"/>
            <a:ext cx="8064900" cy="53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800"/>
              <a:buNone/>
              <a:defRPr sz="3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539500" y="1302250"/>
            <a:ext cx="8064900" cy="330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23" name="Google Shape;23;p4"/>
          <p:cNvSpPr/>
          <p:nvPr/>
        </p:nvSpPr>
        <p:spPr>
          <a:xfrm flipH="1">
            <a:off x="58" y="4094775"/>
            <a:ext cx="2766191" cy="1048698"/>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32"/>
        <p:cNvGrpSpPr/>
        <p:nvPr/>
      </p:nvGrpSpPr>
      <p:grpSpPr>
        <a:xfrm>
          <a:off x="0" y="0"/>
          <a:ext cx="0" cy="0"/>
          <a:chOff x="0" y="0"/>
          <a:chExt cx="0" cy="0"/>
        </a:xfrm>
      </p:grpSpPr>
      <p:sp>
        <p:nvSpPr>
          <p:cNvPr id="33" name="Google Shape;33;p6"/>
          <p:cNvSpPr/>
          <p:nvPr/>
        </p:nvSpPr>
        <p:spPr>
          <a:xfrm rot="10800000">
            <a:off x="17" y="16"/>
            <a:ext cx="2823856" cy="1070559"/>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6014038" y="3842225"/>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ctrTitle"/>
          </p:nvPr>
        </p:nvSpPr>
        <p:spPr>
          <a:xfrm>
            <a:off x="1908125" y="713225"/>
            <a:ext cx="5327700" cy="53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sz="3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2">
  <p:cSld name="TITLE_1_1_3_1_2">
    <p:bg>
      <p:bgPr>
        <a:solidFill>
          <a:srgbClr val="F4F0DB"/>
        </a:solidFill>
        <a:effectLst/>
      </p:bgPr>
    </p:bg>
    <p:spTree>
      <p:nvGrpSpPr>
        <p:cNvPr id="1" name="Shape 218"/>
        <p:cNvGrpSpPr/>
        <p:nvPr/>
      </p:nvGrpSpPr>
      <p:grpSpPr>
        <a:xfrm>
          <a:off x="0" y="0"/>
          <a:ext cx="0" cy="0"/>
          <a:chOff x="0" y="0"/>
          <a:chExt cx="0" cy="0"/>
        </a:xfrm>
      </p:grpSpPr>
      <p:sp>
        <p:nvSpPr>
          <p:cNvPr id="219" name="Google Shape;219;p19"/>
          <p:cNvSpPr/>
          <p:nvPr/>
        </p:nvSpPr>
        <p:spPr>
          <a:xfrm rot="10800000" flipH="1">
            <a:off x="0" y="2017069"/>
            <a:ext cx="8461768" cy="3126431"/>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subTitle" idx="1"/>
          </p:nvPr>
        </p:nvSpPr>
        <p:spPr>
          <a:xfrm>
            <a:off x="6014000" y="1867027"/>
            <a:ext cx="2590500" cy="1301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600"/>
            </a:lvl1pPr>
            <a:lvl2pPr lvl="1" algn="r" rtl="0">
              <a:spcBef>
                <a:spcPts val="1600"/>
              </a:spcBef>
              <a:spcAft>
                <a:spcPts val="0"/>
              </a:spcAft>
              <a:buNone/>
              <a:defRPr sz="1600"/>
            </a:lvl2pPr>
            <a:lvl3pPr lvl="2" algn="r" rtl="0">
              <a:spcBef>
                <a:spcPts val="1600"/>
              </a:spcBef>
              <a:spcAft>
                <a:spcPts val="0"/>
              </a:spcAft>
              <a:buNone/>
              <a:defRPr sz="1600"/>
            </a:lvl3pPr>
            <a:lvl4pPr lvl="3" algn="r" rtl="0">
              <a:spcBef>
                <a:spcPts val="1600"/>
              </a:spcBef>
              <a:spcAft>
                <a:spcPts val="0"/>
              </a:spcAft>
              <a:buNone/>
              <a:defRPr sz="1600"/>
            </a:lvl4pPr>
            <a:lvl5pPr lvl="4" algn="r" rtl="0">
              <a:spcBef>
                <a:spcPts val="1600"/>
              </a:spcBef>
              <a:spcAft>
                <a:spcPts val="0"/>
              </a:spcAft>
              <a:buNone/>
              <a:defRPr sz="1600"/>
            </a:lvl5pPr>
            <a:lvl6pPr lvl="5" algn="r" rtl="0">
              <a:spcBef>
                <a:spcPts val="1600"/>
              </a:spcBef>
              <a:spcAft>
                <a:spcPts val="0"/>
              </a:spcAft>
              <a:buNone/>
              <a:defRPr sz="1600"/>
            </a:lvl6pPr>
            <a:lvl7pPr lvl="6" algn="r" rtl="0">
              <a:spcBef>
                <a:spcPts val="1600"/>
              </a:spcBef>
              <a:spcAft>
                <a:spcPts val="0"/>
              </a:spcAft>
              <a:buNone/>
              <a:defRPr sz="1600"/>
            </a:lvl7pPr>
            <a:lvl8pPr lvl="7" algn="r" rtl="0">
              <a:spcBef>
                <a:spcPts val="1600"/>
              </a:spcBef>
              <a:spcAft>
                <a:spcPts val="0"/>
              </a:spcAft>
              <a:buNone/>
              <a:defRPr sz="1600"/>
            </a:lvl8pPr>
            <a:lvl9pPr lvl="8" algn="r" rtl="0">
              <a:spcBef>
                <a:spcPts val="1600"/>
              </a:spcBef>
              <a:spcAft>
                <a:spcPts val="1600"/>
              </a:spcAft>
              <a:buNone/>
              <a:defRPr sz="1600"/>
            </a:lvl9pPr>
          </a:lstStyle>
          <a:p>
            <a:endParaRPr/>
          </a:p>
        </p:txBody>
      </p:sp>
      <p:sp>
        <p:nvSpPr>
          <p:cNvPr id="221" name="Google Shape;221;p19"/>
          <p:cNvSpPr txBox="1">
            <a:spLocks noGrp="1"/>
          </p:cNvSpPr>
          <p:nvPr>
            <p:ph type="ctrTitle"/>
          </p:nvPr>
        </p:nvSpPr>
        <p:spPr>
          <a:xfrm>
            <a:off x="4645400" y="713225"/>
            <a:ext cx="3959100" cy="538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2800"/>
              <a:buNone/>
              <a:defRPr sz="3600">
                <a:solidFill>
                  <a:schemeClr val="accent1"/>
                </a:solidFill>
              </a:defRPr>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bg>
      <p:bgPr>
        <a:solidFill>
          <a:schemeClr val="accent3"/>
        </a:solidFill>
        <a:effectLst/>
      </p:bgPr>
    </p:bg>
    <p:spTree>
      <p:nvGrpSpPr>
        <p:cNvPr id="1" name="Shape 293"/>
        <p:cNvGrpSpPr/>
        <p:nvPr/>
      </p:nvGrpSpPr>
      <p:grpSpPr>
        <a:xfrm>
          <a:off x="0" y="0"/>
          <a:ext cx="0" cy="0"/>
          <a:chOff x="0" y="0"/>
          <a:chExt cx="0" cy="0"/>
        </a:xfrm>
      </p:grpSpPr>
      <p:sp>
        <p:nvSpPr>
          <p:cNvPr id="294" name="Google Shape;294;p25"/>
          <p:cNvSpPr/>
          <p:nvPr/>
        </p:nvSpPr>
        <p:spPr>
          <a:xfrm rot="10800000">
            <a:off x="0" y="0"/>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6014050" y="3956897"/>
            <a:ext cx="3130028" cy="1186633"/>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5_1">
    <p:bg>
      <p:bgPr>
        <a:solidFill>
          <a:schemeClr val="accent3"/>
        </a:solidFill>
        <a:effectLst/>
      </p:bgPr>
    </p:bg>
    <p:spTree>
      <p:nvGrpSpPr>
        <p:cNvPr id="1" name="Shape 296"/>
        <p:cNvGrpSpPr/>
        <p:nvPr/>
      </p:nvGrpSpPr>
      <p:grpSpPr>
        <a:xfrm>
          <a:off x="0" y="0"/>
          <a:ext cx="0" cy="0"/>
          <a:chOff x="0" y="0"/>
          <a:chExt cx="0" cy="0"/>
        </a:xfrm>
      </p:grpSpPr>
      <p:sp>
        <p:nvSpPr>
          <p:cNvPr id="297" name="Google Shape;297;p26"/>
          <p:cNvSpPr/>
          <p:nvPr/>
        </p:nvSpPr>
        <p:spPr>
          <a:xfrm rot="10800000" flipH="1">
            <a:off x="-62603" y="1572633"/>
            <a:ext cx="8114553" cy="3638792"/>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26"/>
          <p:cNvGrpSpPr/>
          <p:nvPr/>
        </p:nvGrpSpPr>
        <p:grpSpPr>
          <a:xfrm rot="10800000" flipH="1">
            <a:off x="5595834" y="-38437"/>
            <a:ext cx="3573690" cy="1396447"/>
            <a:chOff x="4645400" y="3385700"/>
            <a:chExt cx="4498603" cy="1757864"/>
          </a:xfrm>
        </p:grpSpPr>
        <p:sp>
          <p:nvSpPr>
            <p:cNvPr id="299" name="Google Shape;299;p26"/>
            <p:cNvSpPr/>
            <p:nvPr/>
          </p:nvSpPr>
          <p:spPr>
            <a:xfrm>
              <a:off x="4645400" y="4597224"/>
              <a:ext cx="134601" cy="538756"/>
            </a:xfrm>
            <a:custGeom>
              <a:avLst/>
              <a:gdLst/>
              <a:ahLst/>
              <a:cxnLst/>
              <a:rect l="l" t="t" r="r" b="b"/>
              <a:pathLst>
                <a:path w="3809" h="15246" extrusionOk="0">
                  <a:moveTo>
                    <a:pt x="3809" y="0"/>
                  </a:moveTo>
                  <a:lnTo>
                    <a:pt x="2800" y="985"/>
                  </a:lnTo>
                  <a:lnTo>
                    <a:pt x="890" y="3073"/>
                  </a:lnTo>
                  <a:lnTo>
                    <a:pt x="1" y="4164"/>
                  </a:lnTo>
                  <a:lnTo>
                    <a:pt x="1" y="15245"/>
                  </a:lnTo>
                  <a:lnTo>
                    <a:pt x="3809" y="15245"/>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4869674" y="4419485"/>
              <a:ext cx="134212" cy="716892"/>
            </a:xfrm>
            <a:custGeom>
              <a:avLst/>
              <a:gdLst/>
              <a:ahLst/>
              <a:cxnLst/>
              <a:rect l="l" t="t" r="r" b="b"/>
              <a:pathLst>
                <a:path w="3798" h="20287" extrusionOk="0">
                  <a:moveTo>
                    <a:pt x="3797" y="0"/>
                  </a:moveTo>
                  <a:lnTo>
                    <a:pt x="2812" y="653"/>
                  </a:lnTo>
                  <a:lnTo>
                    <a:pt x="914" y="2041"/>
                  </a:lnTo>
                  <a:lnTo>
                    <a:pt x="1" y="2776"/>
                  </a:lnTo>
                  <a:lnTo>
                    <a:pt x="1" y="20287"/>
                  </a:lnTo>
                  <a:lnTo>
                    <a:pt x="3797" y="20287"/>
                  </a:lnTo>
                  <a:lnTo>
                    <a:pt x="37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5093524" y="4302100"/>
              <a:ext cx="134636" cy="834707"/>
            </a:xfrm>
            <a:custGeom>
              <a:avLst/>
              <a:gdLst/>
              <a:ahLst/>
              <a:cxnLst/>
              <a:rect l="l" t="t" r="r" b="b"/>
              <a:pathLst>
                <a:path w="3810" h="23621" extrusionOk="0">
                  <a:moveTo>
                    <a:pt x="3809" y="0"/>
                  </a:moveTo>
                  <a:lnTo>
                    <a:pt x="3002" y="344"/>
                  </a:lnTo>
                  <a:lnTo>
                    <a:pt x="1401" y="1092"/>
                  </a:lnTo>
                  <a:lnTo>
                    <a:pt x="606" y="1495"/>
                  </a:lnTo>
                  <a:lnTo>
                    <a:pt x="309" y="1661"/>
                  </a:lnTo>
                  <a:lnTo>
                    <a:pt x="1" y="1827"/>
                  </a:lnTo>
                  <a:lnTo>
                    <a:pt x="1" y="23621"/>
                  </a:lnTo>
                  <a:lnTo>
                    <a:pt x="3809" y="23621"/>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5317798" y="4225809"/>
              <a:ext cx="134636" cy="911425"/>
            </a:xfrm>
            <a:custGeom>
              <a:avLst/>
              <a:gdLst/>
              <a:ahLst/>
              <a:cxnLst/>
              <a:rect l="l" t="t" r="r" b="b"/>
              <a:pathLst>
                <a:path w="3810" h="25792" extrusionOk="0">
                  <a:moveTo>
                    <a:pt x="3809" y="0"/>
                  </a:moveTo>
                  <a:lnTo>
                    <a:pt x="2848" y="261"/>
                  </a:lnTo>
                  <a:lnTo>
                    <a:pt x="950" y="842"/>
                  </a:lnTo>
                  <a:lnTo>
                    <a:pt x="1" y="1175"/>
                  </a:lnTo>
                  <a:lnTo>
                    <a:pt x="1" y="25792"/>
                  </a:lnTo>
                  <a:lnTo>
                    <a:pt x="3809" y="25792"/>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5542108" y="4180509"/>
              <a:ext cx="134601" cy="957152"/>
            </a:xfrm>
            <a:custGeom>
              <a:avLst/>
              <a:gdLst/>
              <a:ahLst/>
              <a:cxnLst/>
              <a:rect l="l" t="t" r="r" b="b"/>
              <a:pathLst>
                <a:path w="3809" h="27086" extrusionOk="0">
                  <a:moveTo>
                    <a:pt x="3808" y="1"/>
                  </a:moveTo>
                  <a:lnTo>
                    <a:pt x="2847" y="143"/>
                  </a:lnTo>
                  <a:lnTo>
                    <a:pt x="949" y="475"/>
                  </a:lnTo>
                  <a:lnTo>
                    <a:pt x="0" y="677"/>
                  </a:lnTo>
                  <a:lnTo>
                    <a:pt x="0" y="27086"/>
                  </a:lnTo>
                  <a:lnTo>
                    <a:pt x="3808" y="27086"/>
                  </a:lnTo>
                  <a:lnTo>
                    <a:pt x="3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5766382" y="4160403"/>
              <a:ext cx="134601" cy="977683"/>
            </a:xfrm>
            <a:custGeom>
              <a:avLst/>
              <a:gdLst/>
              <a:ahLst/>
              <a:cxnLst/>
              <a:rect l="l" t="t" r="r" b="b"/>
              <a:pathLst>
                <a:path w="3809" h="27667" extrusionOk="0">
                  <a:moveTo>
                    <a:pt x="3808" y="0"/>
                  </a:moveTo>
                  <a:lnTo>
                    <a:pt x="1898" y="95"/>
                  </a:lnTo>
                  <a:lnTo>
                    <a:pt x="0" y="261"/>
                  </a:lnTo>
                  <a:lnTo>
                    <a:pt x="0" y="27666"/>
                  </a:lnTo>
                  <a:lnTo>
                    <a:pt x="3808" y="27666"/>
                  </a:lnTo>
                  <a:lnTo>
                    <a:pt x="38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5990657" y="4157894"/>
              <a:ext cx="134601" cy="980616"/>
            </a:xfrm>
            <a:custGeom>
              <a:avLst/>
              <a:gdLst/>
              <a:ahLst/>
              <a:cxnLst/>
              <a:rect l="l" t="t" r="r" b="b"/>
              <a:pathLst>
                <a:path w="3809" h="27750" extrusionOk="0">
                  <a:moveTo>
                    <a:pt x="0" y="0"/>
                  </a:moveTo>
                  <a:lnTo>
                    <a:pt x="0" y="27749"/>
                  </a:lnTo>
                  <a:lnTo>
                    <a:pt x="3809" y="27749"/>
                  </a:lnTo>
                  <a:lnTo>
                    <a:pt x="3809" y="83"/>
                  </a:lnTo>
                  <a:lnTo>
                    <a:pt x="3714" y="83"/>
                  </a:lnTo>
                  <a:lnTo>
                    <a:pt x="1863" y="1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6214931" y="4166269"/>
              <a:ext cx="134176" cy="972665"/>
            </a:xfrm>
            <a:custGeom>
              <a:avLst/>
              <a:gdLst/>
              <a:ahLst/>
              <a:cxnLst/>
              <a:rect l="l" t="t" r="r" b="b"/>
              <a:pathLst>
                <a:path w="3797" h="27525" extrusionOk="0">
                  <a:moveTo>
                    <a:pt x="0" y="0"/>
                  </a:moveTo>
                  <a:lnTo>
                    <a:pt x="0" y="27524"/>
                  </a:lnTo>
                  <a:lnTo>
                    <a:pt x="3797" y="27524"/>
                  </a:lnTo>
                  <a:lnTo>
                    <a:pt x="3797" y="356"/>
                  </a:lnTo>
                  <a:lnTo>
                    <a:pt x="1899" y="15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6438781" y="4189308"/>
              <a:ext cx="134601" cy="950049"/>
            </a:xfrm>
            <a:custGeom>
              <a:avLst/>
              <a:gdLst/>
              <a:ahLst/>
              <a:cxnLst/>
              <a:rect l="l" t="t" r="r" b="b"/>
              <a:pathLst>
                <a:path w="3809" h="26885" extrusionOk="0">
                  <a:moveTo>
                    <a:pt x="1" y="1"/>
                  </a:moveTo>
                  <a:lnTo>
                    <a:pt x="1" y="26884"/>
                  </a:lnTo>
                  <a:lnTo>
                    <a:pt x="3809" y="26884"/>
                  </a:lnTo>
                  <a:lnTo>
                    <a:pt x="3809" y="499"/>
                  </a:lnTo>
                  <a:lnTo>
                    <a:pt x="1911" y="23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6663056" y="4219520"/>
              <a:ext cx="134601" cy="920224"/>
            </a:xfrm>
            <a:custGeom>
              <a:avLst/>
              <a:gdLst/>
              <a:ahLst/>
              <a:cxnLst/>
              <a:rect l="l" t="t" r="r" b="b"/>
              <a:pathLst>
                <a:path w="3809" h="26041" extrusionOk="0">
                  <a:moveTo>
                    <a:pt x="1" y="0"/>
                  </a:moveTo>
                  <a:lnTo>
                    <a:pt x="1" y="26041"/>
                  </a:lnTo>
                  <a:lnTo>
                    <a:pt x="3809" y="26041"/>
                  </a:lnTo>
                  <a:lnTo>
                    <a:pt x="3809" y="534"/>
                  </a:lnTo>
                  <a:lnTo>
                    <a:pt x="1911" y="27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6887330" y="4250121"/>
              <a:ext cx="134636" cy="889622"/>
            </a:xfrm>
            <a:custGeom>
              <a:avLst/>
              <a:gdLst/>
              <a:ahLst/>
              <a:cxnLst/>
              <a:rect l="l" t="t" r="r" b="b"/>
              <a:pathLst>
                <a:path w="3810" h="25175" extrusionOk="0">
                  <a:moveTo>
                    <a:pt x="1" y="0"/>
                  </a:moveTo>
                  <a:lnTo>
                    <a:pt x="1" y="25175"/>
                  </a:lnTo>
                  <a:lnTo>
                    <a:pt x="3809" y="25175"/>
                  </a:lnTo>
                  <a:lnTo>
                    <a:pt x="3809" y="415"/>
                  </a:lnTo>
                  <a:lnTo>
                    <a:pt x="3726" y="415"/>
                  </a:lnTo>
                  <a:lnTo>
                    <a:pt x="1863" y="22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7111604" y="4273159"/>
              <a:ext cx="134636" cy="867006"/>
            </a:xfrm>
            <a:custGeom>
              <a:avLst/>
              <a:gdLst/>
              <a:ahLst/>
              <a:cxnLst/>
              <a:rect l="l" t="t" r="r" b="b"/>
              <a:pathLst>
                <a:path w="3810" h="24535" extrusionOk="0">
                  <a:moveTo>
                    <a:pt x="1" y="1"/>
                  </a:moveTo>
                  <a:lnTo>
                    <a:pt x="1" y="24535"/>
                  </a:lnTo>
                  <a:lnTo>
                    <a:pt x="3809" y="24535"/>
                  </a:lnTo>
                  <a:lnTo>
                    <a:pt x="3809" y="202"/>
                  </a:lnTo>
                  <a:lnTo>
                    <a:pt x="1899" y="11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7335914" y="4276092"/>
              <a:ext cx="134601" cy="864497"/>
            </a:xfrm>
            <a:custGeom>
              <a:avLst/>
              <a:gdLst/>
              <a:ahLst/>
              <a:cxnLst/>
              <a:rect l="l" t="t" r="r" b="b"/>
              <a:pathLst>
                <a:path w="3809" h="24464" extrusionOk="0">
                  <a:moveTo>
                    <a:pt x="3808" y="1"/>
                  </a:moveTo>
                  <a:lnTo>
                    <a:pt x="2859" y="60"/>
                  </a:lnTo>
                  <a:lnTo>
                    <a:pt x="949" y="131"/>
                  </a:lnTo>
                  <a:lnTo>
                    <a:pt x="0" y="143"/>
                  </a:lnTo>
                  <a:lnTo>
                    <a:pt x="0" y="24464"/>
                  </a:lnTo>
                  <a:lnTo>
                    <a:pt x="3808" y="24464"/>
                  </a:lnTo>
                  <a:lnTo>
                    <a:pt x="3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7560188" y="4245916"/>
              <a:ext cx="134601" cy="895099"/>
            </a:xfrm>
            <a:custGeom>
              <a:avLst/>
              <a:gdLst/>
              <a:ahLst/>
              <a:cxnLst/>
              <a:rect l="l" t="t" r="r" b="b"/>
              <a:pathLst>
                <a:path w="3809" h="25330" extrusionOk="0">
                  <a:moveTo>
                    <a:pt x="3808" y="1"/>
                  </a:moveTo>
                  <a:lnTo>
                    <a:pt x="2859" y="190"/>
                  </a:lnTo>
                  <a:lnTo>
                    <a:pt x="949" y="499"/>
                  </a:lnTo>
                  <a:lnTo>
                    <a:pt x="0" y="617"/>
                  </a:lnTo>
                  <a:lnTo>
                    <a:pt x="0" y="25329"/>
                  </a:lnTo>
                  <a:lnTo>
                    <a:pt x="3808" y="25329"/>
                  </a:lnTo>
                  <a:lnTo>
                    <a:pt x="3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7784462" y="4179696"/>
              <a:ext cx="134176" cy="961745"/>
            </a:xfrm>
            <a:custGeom>
              <a:avLst/>
              <a:gdLst/>
              <a:ahLst/>
              <a:cxnLst/>
              <a:rect l="l" t="t" r="r" b="b"/>
              <a:pathLst>
                <a:path w="3797" h="27216" extrusionOk="0">
                  <a:moveTo>
                    <a:pt x="3797" y="0"/>
                  </a:moveTo>
                  <a:lnTo>
                    <a:pt x="3559" y="95"/>
                  </a:lnTo>
                  <a:lnTo>
                    <a:pt x="2681" y="427"/>
                  </a:lnTo>
                  <a:lnTo>
                    <a:pt x="902" y="1020"/>
                  </a:lnTo>
                  <a:lnTo>
                    <a:pt x="0" y="1269"/>
                  </a:lnTo>
                  <a:lnTo>
                    <a:pt x="0" y="27215"/>
                  </a:lnTo>
                  <a:lnTo>
                    <a:pt x="3797" y="27215"/>
                  </a:lnTo>
                  <a:lnTo>
                    <a:pt x="37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8008313" y="4064819"/>
              <a:ext cx="134601" cy="1077052"/>
            </a:xfrm>
            <a:custGeom>
              <a:avLst/>
              <a:gdLst/>
              <a:ahLst/>
              <a:cxnLst/>
              <a:rect l="l" t="t" r="r" b="b"/>
              <a:pathLst>
                <a:path w="3809" h="30479" extrusionOk="0">
                  <a:moveTo>
                    <a:pt x="3809" y="0"/>
                  </a:moveTo>
                  <a:lnTo>
                    <a:pt x="2883" y="570"/>
                  </a:lnTo>
                  <a:lnTo>
                    <a:pt x="973" y="1638"/>
                  </a:lnTo>
                  <a:lnTo>
                    <a:pt x="0" y="2124"/>
                  </a:lnTo>
                  <a:lnTo>
                    <a:pt x="0" y="30478"/>
                  </a:lnTo>
                  <a:lnTo>
                    <a:pt x="3809" y="30478"/>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8232587" y="3903829"/>
              <a:ext cx="134601" cy="1238862"/>
            </a:xfrm>
            <a:custGeom>
              <a:avLst/>
              <a:gdLst/>
              <a:ahLst/>
              <a:cxnLst/>
              <a:rect l="l" t="t" r="r" b="b"/>
              <a:pathLst>
                <a:path w="3809" h="35058" extrusionOk="0">
                  <a:moveTo>
                    <a:pt x="3809" y="1"/>
                  </a:moveTo>
                  <a:lnTo>
                    <a:pt x="2872" y="748"/>
                  </a:lnTo>
                  <a:lnTo>
                    <a:pt x="973" y="2184"/>
                  </a:lnTo>
                  <a:lnTo>
                    <a:pt x="1" y="2884"/>
                  </a:lnTo>
                  <a:lnTo>
                    <a:pt x="1" y="35058"/>
                  </a:lnTo>
                  <a:lnTo>
                    <a:pt x="3809" y="35058"/>
                  </a:lnTo>
                  <a:lnTo>
                    <a:pt x="3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8456861" y="3715596"/>
              <a:ext cx="134601" cy="1427105"/>
            </a:xfrm>
            <a:custGeom>
              <a:avLst/>
              <a:gdLst/>
              <a:ahLst/>
              <a:cxnLst/>
              <a:rect l="l" t="t" r="r" b="b"/>
              <a:pathLst>
                <a:path w="3809" h="40385" extrusionOk="0">
                  <a:moveTo>
                    <a:pt x="3809" y="1"/>
                  </a:moveTo>
                  <a:lnTo>
                    <a:pt x="1911" y="1626"/>
                  </a:lnTo>
                  <a:lnTo>
                    <a:pt x="1" y="3240"/>
                  </a:lnTo>
                  <a:lnTo>
                    <a:pt x="1" y="40385"/>
                  </a:lnTo>
                  <a:lnTo>
                    <a:pt x="3809" y="40385"/>
                  </a:lnTo>
                  <a:lnTo>
                    <a:pt x="3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8681136" y="3532415"/>
              <a:ext cx="134601" cy="1610719"/>
            </a:xfrm>
            <a:custGeom>
              <a:avLst/>
              <a:gdLst/>
              <a:ahLst/>
              <a:cxnLst/>
              <a:rect l="l" t="t" r="r" b="b"/>
              <a:pathLst>
                <a:path w="3809" h="45581" extrusionOk="0">
                  <a:moveTo>
                    <a:pt x="3809" y="1"/>
                  </a:moveTo>
                  <a:lnTo>
                    <a:pt x="2848" y="736"/>
                  </a:lnTo>
                  <a:lnTo>
                    <a:pt x="938" y="2255"/>
                  </a:lnTo>
                  <a:lnTo>
                    <a:pt x="1" y="3038"/>
                  </a:lnTo>
                  <a:lnTo>
                    <a:pt x="1" y="45581"/>
                  </a:lnTo>
                  <a:lnTo>
                    <a:pt x="3809" y="45581"/>
                  </a:lnTo>
                  <a:lnTo>
                    <a:pt x="3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8905410" y="3385700"/>
              <a:ext cx="134636" cy="1757864"/>
            </a:xfrm>
            <a:custGeom>
              <a:avLst/>
              <a:gdLst/>
              <a:ahLst/>
              <a:cxnLst/>
              <a:rect l="l" t="t" r="r" b="b"/>
              <a:pathLst>
                <a:path w="3810" h="49745" extrusionOk="0">
                  <a:moveTo>
                    <a:pt x="3809" y="0"/>
                  </a:moveTo>
                  <a:lnTo>
                    <a:pt x="2836" y="534"/>
                  </a:lnTo>
                  <a:lnTo>
                    <a:pt x="926" y="1709"/>
                  </a:lnTo>
                  <a:lnTo>
                    <a:pt x="1" y="2337"/>
                  </a:lnTo>
                  <a:lnTo>
                    <a:pt x="1" y="49745"/>
                  </a:lnTo>
                  <a:lnTo>
                    <a:pt x="3809" y="49745"/>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4973631"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5197905"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5646489" y="4694893"/>
              <a:ext cx="134176" cy="448186"/>
            </a:xfrm>
            <a:custGeom>
              <a:avLst/>
              <a:gdLst/>
              <a:ahLst/>
              <a:cxnLst/>
              <a:rect l="l" t="t" r="r" b="b"/>
              <a:pathLst>
                <a:path w="3797" h="12683" extrusionOk="0">
                  <a:moveTo>
                    <a:pt x="0" y="1"/>
                  </a:moveTo>
                  <a:lnTo>
                    <a:pt x="0" y="12683"/>
                  </a:lnTo>
                  <a:lnTo>
                    <a:pt x="3797" y="12683"/>
                  </a:lnTo>
                  <a:lnTo>
                    <a:pt x="3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5870339"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6094614"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6543162" y="4694893"/>
              <a:ext cx="134601" cy="448186"/>
            </a:xfrm>
            <a:custGeom>
              <a:avLst/>
              <a:gdLst/>
              <a:ahLst/>
              <a:cxnLst/>
              <a:rect l="l" t="t" r="r" b="b"/>
              <a:pathLst>
                <a:path w="3809"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6767437"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6991711" y="4694893"/>
              <a:ext cx="134212" cy="448186"/>
            </a:xfrm>
            <a:custGeom>
              <a:avLst/>
              <a:gdLst/>
              <a:ahLst/>
              <a:cxnLst/>
              <a:rect l="l" t="t" r="r" b="b"/>
              <a:pathLst>
                <a:path w="3798" h="12683" extrusionOk="0">
                  <a:moveTo>
                    <a:pt x="1" y="1"/>
                  </a:moveTo>
                  <a:lnTo>
                    <a:pt x="1" y="12683"/>
                  </a:lnTo>
                  <a:lnTo>
                    <a:pt x="3797" y="12683"/>
                  </a:lnTo>
                  <a:lnTo>
                    <a:pt x="3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7439871" y="4694893"/>
              <a:ext cx="134601" cy="448186"/>
            </a:xfrm>
            <a:custGeom>
              <a:avLst/>
              <a:gdLst/>
              <a:ahLst/>
              <a:cxnLst/>
              <a:rect l="l" t="t" r="r" b="b"/>
              <a:pathLst>
                <a:path w="3809" h="12683" extrusionOk="0">
                  <a:moveTo>
                    <a:pt x="0" y="1"/>
                  </a:moveTo>
                  <a:lnTo>
                    <a:pt x="0" y="12683"/>
                  </a:lnTo>
                  <a:lnTo>
                    <a:pt x="3808" y="12683"/>
                  </a:lnTo>
                  <a:lnTo>
                    <a:pt x="3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7664145"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7888419"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8336968" y="4694893"/>
              <a:ext cx="134176" cy="448186"/>
            </a:xfrm>
            <a:custGeom>
              <a:avLst/>
              <a:gdLst/>
              <a:ahLst/>
              <a:cxnLst/>
              <a:rect l="l" t="t" r="r" b="b"/>
              <a:pathLst>
                <a:path w="3797" h="12683" extrusionOk="0">
                  <a:moveTo>
                    <a:pt x="1" y="1"/>
                  </a:moveTo>
                  <a:lnTo>
                    <a:pt x="1" y="12683"/>
                  </a:lnTo>
                  <a:lnTo>
                    <a:pt x="3797" y="12683"/>
                  </a:lnTo>
                  <a:lnTo>
                    <a:pt x="3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8560818"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9009402" y="4694893"/>
              <a:ext cx="134601" cy="448186"/>
            </a:xfrm>
            <a:custGeom>
              <a:avLst/>
              <a:gdLst/>
              <a:ahLst/>
              <a:cxnLst/>
              <a:rect l="l" t="t" r="r" b="b"/>
              <a:pathLst>
                <a:path w="3809" h="12683" extrusionOk="0">
                  <a:moveTo>
                    <a:pt x="0" y="1"/>
                  </a:moveTo>
                  <a:lnTo>
                    <a:pt x="0" y="12683"/>
                  </a:lnTo>
                  <a:lnTo>
                    <a:pt x="3808" y="12683"/>
                  </a:lnTo>
                  <a:lnTo>
                    <a:pt x="3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5_1_1">
    <p:bg>
      <p:bgPr>
        <a:solidFill>
          <a:schemeClr val="accent3"/>
        </a:solidFill>
        <a:effectLst/>
      </p:bgPr>
    </p:bg>
    <p:spTree>
      <p:nvGrpSpPr>
        <p:cNvPr id="1" name="Shape 333"/>
        <p:cNvGrpSpPr/>
        <p:nvPr/>
      </p:nvGrpSpPr>
      <p:grpSpPr>
        <a:xfrm>
          <a:off x="0" y="0"/>
          <a:ext cx="0" cy="0"/>
          <a:chOff x="0" y="0"/>
          <a:chExt cx="0" cy="0"/>
        </a:xfrm>
      </p:grpSpPr>
      <p:sp>
        <p:nvSpPr>
          <p:cNvPr id="334" name="Google Shape;334;p27"/>
          <p:cNvSpPr/>
          <p:nvPr/>
        </p:nvSpPr>
        <p:spPr>
          <a:xfrm rot="10800000">
            <a:off x="0" y="0"/>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10800000">
            <a:off x="1150187" y="2189968"/>
            <a:ext cx="7993813" cy="2953532"/>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Caveat Brush"/>
              <a:buNone/>
              <a:defRPr sz="2800">
                <a:solidFill>
                  <a:schemeClr val="dk1"/>
                </a:solidFill>
                <a:latin typeface="Caveat Brush"/>
                <a:ea typeface="Caveat Brush"/>
                <a:cs typeface="Caveat Brush"/>
                <a:sym typeface="Caveat Brush"/>
              </a:defRPr>
            </a:lvl1pPr>
            <a:lvl2pPr lvl="1">
              <a:spcBef>
                <a:spcPts val="0"/>
              </a:spcBef>
              <a:spcAft>
                <a:spcPts val="0"/>
              </a:spcAft>
              <a:buClr>
                <a:schemeClr val="dk1"/>
              </a:buClr>
              <a:buSzPts val="2800"/>
              <a:buFont typeface="Caveat Brush"/>
              <a:buNone/>
              <a:defRPr sz="2800">
                <a:solidFill>
                  <a:schemeClr val="dk1"/>
                </a:solidFill>
                <a:latin typeface="Caveat Brush"/>
                <a:ea typeface="Caveat Brush"/>
                <a:cs typeface="Caveat Brush"/>
                <a:sym typeface="Caveat Brush"/>
              </a:defRPr>
            </a:lvl2pPr>
            <a:lvl3pPr lvl="2">
              <a:spcBef>
                <a:spcPts val="0"/>
              </a:spcBef>
              <a:spcAft>
                <a:spcPts val="0"/>
              </a:spcAft>
              <a:buClr>
                <a:schemeClr val="dk1"/>
              </a:buClr>
              <a:buSzPts val="2800"/>
              <a:buFont typeface="Caveat Brush"/>
              <a:buNone/>
              <a:defRPr sz="2800">
                <a:solidFill>
                  <a:schemeClr val="dk1"/>
                </a:solidFill>
                <a:latin typeface="Caveat Brush"/>
                <a:ea typeface="Caveat Brush"/>
                <a:cs typeface="Caveat Brush"/>
                <a:sym typeface="Caveat Brush"/>
              </a:defRPr>
            </a:lvl3pPr>
            <a:lvl4pPr lvl="3">
              <a:spcBef>
                <a:spcPts val="0"/>
              </a:spcBef>
              <a:spcAft>
                <a:spcPts val="0"/>
              </a:spcAft>
              <a:buClr>
                <a:schemeClr val="dk1"/>
              </a:buClr>
              <a:buSzPts val="2800"/>
              <a:buFont typeface="Caveat Brush"/>
              <a:buNone/>
              <a:defRPr sz="2800">
                <a:solidFill>
                  <a:schemeClr val="dk1"/>
                </a:solidFill>
                <a:latin typeface="Caveat Brush"/>
                <a:ea typeface="Caveat Brush"/>
                <a:cs typeface="Caveat Brush"/>
                <a:sym typeface="Caveat Brush"/>
              </a:defRPr>
            </a:lvl4pPr>
            <a:lvl5pPr lvl="4">
              <a:spcBef>
                <a:spcPts val="0"/>
              </a:spcBef>
              <a:spcAft>
                <a:spcPts val="0"/>
              </a:spcAft>
              <a:buClr>
                <a:schemeClr val="dk1"/>
              </a:buClr>
              <a:buSzPts val="2800"/>
              <a:buFont typeface="Caveat Brush"/>
              <a:buNone/>
              <a:defRPr sz="2800">
                <a:solidFill>
                  <a:schemeClr val="dk1"/>
                </a:solidFill>
                <a:latin typeface="Caveat Brush"/>
                <a:ea typeface="Caveat Brush"/>
                <a:cs typeface="Caveat Brush"/>
                <a:sym typeface="Caveat Brush"/>
              </a:defRPr>
            </a:lvl5pPr>
            <a:lvl6pPr lvl="5">
              <a:spcBef>
                <a:spcPts val="0"/>
              </a:spcBef>
              <a:spcAft>
                <a:spcPts val="0"/>
              </a:spcAft>
              <a:buClr>
                <a:schemeClr val="dk1"/>
              </a:buClr>
              <a:buSzPts val="2800"/>
              <a:buFont typeface="Caveat Brush"/>
              <a:buNone/>
              <a:defRPr sz="2800">
                <a:solidFill>
                  <a:schemeClr val="dk1"/>
                </a:solidFill>
                <a:latin typeface="Caveat Brush"/>
                <a:ea typeface="Caveat Brush"/>
                <a:cs typeface="Caveat Brush"/>
                <a:sym typeface="Caveat Brush"/>
              </a:defRPr>
            </a:lvl6pPr>
            <a:lvl7pPr lvl="6">
              <a:spcBef>
                <a:spcPts val="0"/>
              </a:spcBef>
              <a:spcAft>
                <a:spcPts val="0"/>
              </a:spcAft>
              <a:buClr>
                <a:schemeClr val="dk1"/>
              </a:buClr>
              <a:buSzPts val="2800"/>
              <a:buFont typeface="Caveat Brush"/>
              <a:buNone/>
              <a:defRPr sz="2800">
                <a:solidFill>
                  <a:schemeClr val="dk1"/>
                </a:solidFill>
                <a:latin typeface="Caveat Brush"/>
                <a:ea typeface="Caveat Brush"/>
                <a:cs typeface="Caveat Brush"/>
                <a:sym typeface="Caveat Brush"/>
              </a:defRPr>
            </a:lvl7pPr>
            <a:lvl8pPr lvl="7">
              <a:spcBef>
                <a:spcPts val="0"/>
              </a:spcBef>
              <a:spcAft>
                <a:spcPts val="0"/>
              </a:spcAft>
              <a:buClr>
                <a:schemeClr val="dk1"/>
              </a:buClr>
              <a:buSzPts val="2800"/>
              <a:buFont typeface="Caveat Brush"/>
              <a:buNone/>
              <a:defRPr sz="2800">
                <a:solidFill>
                  <a:schemeClr val="dk1"/>
                </a:solidFill>
                <a:latin typeface="Caveat Brush"/>
                <a:ea typeface="Caveat Brush"/>
                <a:cs typeface="Caveat Brush"/>
                <a:sym typeface="Caveat Brush"/>
              </a:defRPr>
            </a:lvl8pPr>
            <a:lvl9pPr lvl="8">
              <a:spcBef>
                <a:spcPts val="0"/>
              </a:spcBef>
              <a:spcAft>
                <a:spcPts val="0"/>
              </a:spcAft>
              <a:buClr>
                <a:schemeClr val="dk1"/>
              </a:buClr>
              <a:buSzPts val="2800"/>
              <a:buFont typeface="Caveat Brush"/>
              <a:buNone/>
              <a:defRPr sz="2800">
                <a:solidFill>
                  <a:schemeClr val="dk1"/>
                </a:solidFill>
                <a:latin typeface="Caveat Brush"/>
                <a:ea typeface="Caveat Brush"/>
                <a:cs typeface="Caveat Brush"/>
                <a:sym typeface="Caveat Brus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8" r:id="rId3"/>
    <p:sldLayoutId id="2147483665" r:id="rId4"/>
    <p:sldLayoutId id="2147483671" r:id="rId5"/>
    <p:sldLayoutId id="2147483672" r:id="rId6"/>
    <p:sldLayoutId id="214748367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76AF2-E83E-4CD1-B93D-E49E1CA5C4A0}"/>
              </a:ext>
            </a:extLst>
          </p:cNvPr>
          <p:cNvSpPr>
            <a:spLocks noGrp="1"/>
          </p:cNvSpPr>
          <p:nvPr>
            <p:ph type="ctrTitle"/>
          </p:nvPr>
        </p:nvSpPr>
        <p:spPr>
          <a:xfrm>
            <a:off x="5532120" y="1"/>
            <a:ext cx="3611880" cy="5143500"/>
          </a:xfrm>
        </p:spPr>
        <p:txBody>
          <a:bodyPr/>
          <a:lstStyle/>
          <a:p>
            <a:pPr algn="ctr">
              <a:lnSpc>
                <a:spcPct val="150000"/>
              </a:lnSpc>
            </a:pPr>
            <a:r>
              <a:rPr lang="en-IN" sz="4400" b="1" dirty="0"/>
              <a:t> “ IPL CRICKET SCORE PREDICTION ”</a:t>
            </a:r>
            <a:endParaRPr lang="en-IN" sz="4400" dirty="0"/>
          </a:p>
        </p:txBody>
      </p:sp>
      <p:sp>
        <p:nvSpPr>
          <p:cNvPr id="3" name="Subtitle 2">
            <a:extLst>
              <a:ext uri="{FF2B5EF4-FFF2-40B4-BE49-F238E27FC236}">
                <a16:creationId xmlns:a16="http://schemas.microsoft.com/office/drawing/2014/main" id="{36F7EC8F-226D-4A5D-84C0-9D5EB10765E4}"/>
              </a:ext>
            </a:extLst>
          </p:cNvPr>
          <p:cNvSpPr>
            <a:spLocks noGrp="1"/>
          </p:cNvSpPr>
          <p:nvPr>
            <p:ph type="subTitle" idx="1"/>
          </p:nvPr>
        </p:nvSpPr>
        <p:spPr>
          <a:xfrm>
            <a:off x="0" y="-1"/>
            <a:ext cx="4572000" cy="5143499"/>
          </a:xfrm>
        </p:spPr>
        <p:txBody>
          <a:bodyPr/>
          <a:lstStyle/>
          <a:p>
            <a:endParaRPr lang="en-IN" dirty="0"/>
          </a:p>
        </p:txBody>
      </p:sp>
      <p:pic>
        <p:nvPicPr>
          <p:cNvPr id="6" name="Picture 5">
            <a:extLst>
              <a:ext uri="{FF2B5EF4-FFF2-40B4-BE49-F238E27FC236}">
                <a16:creationId xmlns:a16="http://schemas.microsoft.com/office/drawing/2014/main" id="{3812CBF9-F4E2-4CB2-B63A-0D28F953C108}"/>
              </a:ext>
            </a:extLst>
          </p:cNvPr>
          <p:cNvPicPr>
            <a:picLocks noChangeAspect="1"/>
          </p:cNvPicPr>
          <p:nvPr/>
        </p:nvPicPr>
        <p:blipFill rotWithShape="1">
          <a:blip r:embed="rId2"/>
          <a:srcRect l="12174" t="12135" r="8973" b="12133"/>
          <a:stretch/>
        </p:blipFill>
        <p:spPr>
          <a:xfrm>
            <a:off x="1" y="-2"/>
            <a:ext cx="5532119" cy="5143500"/>
          </a:xfrm>
          <a:prstGeom prst="rect">
            <a:avLst/>
          </a:prstGeom>
        </p:spPr>
      </p:pic>
    </p:spTree>
    <p:extLst>
      <p:ext uri="{BB962C8B-B14F-4D97-AF65-F5344CB8AC3E}">
        <p14:creationId xmlns:p14="http://schemas.microsoft.com/office/powerpoint/2010/main" val="2883802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97B15F-CB35-4636-BA20-A6181E27623D}"/>
              </a:ext>
            </a:extLst>
          </p:cNvPr>
          <p:cNvPicPr>
            <a:picLocks noChangeAspect="1"/>
          </p:cNvPicPr>
          <p:nvPr/>
        </p:nvPicPr>
        <p:blipFill>
          <a:blip r:embed="rId2"/>
          <a:stretch>
            <a:fillRect/>
          </a:stretch>
        </p:blipFill>
        <p:spPr>
          <a:xfrm>
            <a:off x="236220" y="758191"/>
            <a:ext cx="4009248" cy="4278629"/>
          </a:xfrm>
          <a:prstGeom prst="rect">
            <a:avLst/>
          </a:prstGeom>
        </p:spPr>
      </p:pic>
      <p:sp>
        <p:nvSpPr>
          <p:cNvPr id="2" name="Subtitle 1">
            <a:extLst>
              <a:ext uri="{FF2B5EF4-FFF2-40B4-BE49-F238E27FC236}">
                <a16:creationId xmlns:a16="http://schemas.microsoft.com/office/drawing/2014/main" id="{941D205C-0FF6-B0BC-E5B1-D97AECB7A000}"/>
              </a:ext>
            </a:extLst>
          </p:cNvPr>
          <p:cNvSpPr>
            <a:spLocks noGrp="1"/>
          </p:cNvSpPr>
          <p:nvPr>
            <p:ph type="subTitle" idx="1"/>
          </p:nvPr>
        </p:nvSpPr>
        <p:spPr>
          <a:xfrm>
            <a:off x="4808220" y="1661160"/>
            <a:ext cx="4099560" cy="4137660"/>
          </a:xfrm>
        </p:spPr>
        <p:txBody>
          <a:bodyPr/>
          <a:lstStyle/>
          <a:p>
            <a:pPr algn="just"/>
            <a:r>
              <a:rPr lang="en-IN" sz="1400" dirty="0"/>
              <a:t>	This data flow diagram (DFD) maps out the flow of ML Model for any process or system. It uses defined symbols like rectangles, circles and arrows, plus short text labels, to show data inputs, outputs, storage points and the routes between each destination.</a:t>
            </a:r>
          </a:p>
          <a:p>
            <a:pPr algn="just"/>
            <a:br>
              <a:rPr lang="en-IN" dirty="0"/>
            </a:br>
            <a:r>
              <a:rPr lang="en-IN" dirty="0"/>
              <a:t> </a:t>
            </a:r>
          </a:p>
          <a:p>
            <a:endParaRPr lang="en-US" dirty="0"/>
          </a:p>
        </p:txBody>
      </p:sp>
      <p:sp>
        <p:nvSpPr>
          <p:cNvPr id="3" name="Title 2">
            <a:extLst>
              <a:ext uri="{FF2B5EF4-FFF2-40B4-BE49-F238E27FC236}">
                <a16:creationId xmlns:a16="http://schemas.microsoft.com/office/drawing/2014/main" id="{61DFA521-991F-ED7E-AE99-BD69C67BD1BC}"/>
              </a:ext>
            </a:extLst>
          </p:cNvPr>
          <p:cNvSpPr>
            <a:spLocks noGrp="1"/>
          </p:cNvSpPr>
          <p:nvPr>
            <p:ph type="ctrTitle"/>
          </p:nvPr>
        </p:nvSpPr>
        <p:spPr>
          <a:xfrm>
            <a:off x="0" y="1"/>
            <a:ext cx="9083040" cy="693420"/>
          </a:xfrm>
        </p:spPr>
        <p:txBody>
          <a:bodyPr/>
          <a:lstStyle/>
          <a:p>
            <a:pPr algn="ctr"/>
            <a:r>
              <a:rPr lang="en-US" dirty="0"/>
              <a:t>     DFD Diagram </a:t>
            </a:r>
          </a:p>
        </p:txBody>
      </p:sp>
    </p:spTree>
    <p:extLst>
      <p:ext uri="{BB962C8B-B14F-4D97-AF65-F5344CB8AC3E}">
        <p14:creationId xmlns:p14="http://schemas.microsoft.com/office/powerpoint/2010/main" val="332238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80F631-CC12-6937-E92D-5F32BA6EE4E9}"/>
              </a:ext>
            </a:extLst>
          </p:cNvPr>
          <p:cNvSpPr>
            <a:spLocks noGrp="1"/>
          </p:cNvSpPr>
          <p:nvPr>
            <p:ph type="subTitle" idx="1"/>
          </p:nvPr>
        </p:nvSpPr>
        <p:spPr>
          <a:xfrm>
            <a:off x="5989320" y="1032641"/>
            <a:ext cx="2965494" cy="3988939"/>
          </a:xfrm>
        </p:spPr>
        <p:txBody>
          <a:bodyPr/>
          <a:lstStyle/>
          <a:p>
            <a:pPr algn="just"/>
            <a:r>
              <a:rPr lang="en-IN" sz="1000" dirty="0"/>
              <a:t>Above Diagram represents us that how a client will interact with out cricket dataset.</a:t>
            </a:r>
          </a:p>
          <a:p>
            <a:pPr algn="just"/>
            <a:endParaRPr lang="en-IN" sz="1000" dirty="0"/>
          </a:p>
          <a:p>
            <a:pPr algn="just"/>
            <a:r>
              <a:rPr lang="en-IN" sz="1000" dirty="0"/>
              <a:t>•</a:t>
            </a:r>
            <a:r>
              <a:rPr lang="en-IN" sz="1000" b="1" i="1" dirty="0"/>
              <a:t> templates</a:t>
            </a:r>
            <a:r>
              <a:rPr lang="en-IN" sz="1000" dirty="0"/>
              <a:t>: - This folder contains the html files (home.html, result.html) that would be used by our main file (app.py) to generate the front end of our application.</a:t>
            </a:r>
          </a:p>
          <a:p>
            <a:pPr algn="just"/>
            <a:r>
              <a:rPr lang="en-IN" sz="1000" b="1" i="1" dirty="0"/>
              <a:t>• app.py: -</a:t>
            </a:r>
            <a:r>
              <a:rPr lang="en-IN" sz="1000" dirty="0"/>
              <a:t> This is the main application file,     where all our code resides and it binds</a:t>
            </a:r>
          </a:p>
          <a:p>
            <a:pPr algn="just"/>
            <a:r>
              <a:rPr lang="en-IN" sz="1000" dirty="0"/>
              <a:t>	 everything together.</a:t>
            </a:r>
          </a:p>
          <a:p>
            <a:pPr algn="just"/>
            <a:r>
              <a:rPr lang="en-IN" sz="1000" dirty="0"/>
              <a:t>• </a:t>
            </a:r>
            <a:r>
              <a:rPr lang="en-IN" sz="1000" b="1" i="1" dirty="0"/>
              <a:t>requirements.txt: -</a:t>
            </a:r>
            <a:r>
              <a:rPr lang="en-IN" sz="1000" dirty="0"/>
              <a:t> This file contains all the dependencies/libraries that would be used in the project.</a:t>
            </a:r>
          </a:p>
          <a:p>
            <a:pPr algn="just"/>
            <a:r>
              <a:rPr lang="en-IN" sz="1000" dirty="0"/>
              <a:t>• </a:t>
            </a:r>
            <a:r>
              <a:rPr lang="en-IN" sz="1000" b="1" i="1" dirty="0"/>
              <a:t>model.pkl: -</a:t>
            </a:r>
            <a:r>
              <a:rPr lang="en-IN" sz="1000" dirty="0"/>
              <a:t> This is our classification model, that we would be using, in this case it is a Logistic Regression Model, which I had trained already.</a:t>
            </a:r>
          </a:p>
          <a:p>
            <a:pPr algn="just"/>
            <a:r>
              <a:rPr lang="en-IN" sz="1000" dirty="0"/>
              <a:t>• </a:t>
            </a:r>
            <a:r>
              <a:rPr lang="en-IN" sz="1000" b="1" i="1" dirty="0"/>
              <a:t>Procfile: -</a:t>
            </a:r>
            <a:r>
              <a:rPr lang="en-IN" sz="1000" dirty="0"/>
              <a:t> This is a special file that would be required when we would be deploying the application in a public server.</a:t>
            </a:r>
          </a:p>
          <a:p>
            <a:endParaRPr lang="en-US" dirty="0"/>
          </a:p>
        </p:txBody>
      </p:sp>
      <p:sp>
        <p:nvSpPr>
          <p:cNvPr id="10" name="Rectangle 2">
            <a:extLst>
              <a:ext uri="{FF2B5EF4-FFF2-40B4-BE49-F238E27FC236}">
                <a16:creationId xmlns:a16="http://schemas.microsoft.com/office/drawing/2014/main" id="{6CB52D2C-CE7D-400D-BE30-B43DF6357946}"/>
              </a:ext>
            </a:extLst>
          </p:cNvPr>
          <p:cNvSpPr>
            <a:spLocks noChangeArrowheads="1"/>
          </p:cNvSpPr>
          <p:nvPr/>
        </p:nvSpPr>
        <p:spPr bwMode="auto">
          <a:xfrm>
            <a:off x="670560" y="44926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5">
            <a:extLst>
              <a:ext uri="{FF2B5EF4-FFF2-40B4-BE49-F238E27FC236}">
                <a16:creationId xmlns:a16="http://schemas.microsoft.com/office/drawing/2014/main" id="{F51A7035-8C73-4610-AF19-56BC3C6A0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51" t="3540" r="6316"/>
          <a:stretch>
            <a:fillRect/>
          </a:stretch>
        </p:blipFill>
        <p:spPr bwMode="auto">
          <a:xfrm>
            <a:off x="121920" y="1032641"/>
            <a:ext cx="5814060" cy="4045792"/>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3">
            <a:extLst>
              <a:ext uri="{FF2B5EF4-FFF2-40B4-BE49-F238E27FC236}">
                <a16:creationId xmlns:a16="http://schemas.microsoft.com/office/drawing/2014/main" id="{B10D54E9-8D66-4F43-82BB-F8E73C5BA777}"/>
              </a:ext>
            </a:extLst>
          </p:cNvPr>
          <p:cNvSpPr>
            <a:spLocks noGrp="1"/>
          </p:cNvSpPr>
          <p:nvPr>
            <p:ph type="ctrTitle"/>
          </p:nvPr>
        </p:nvSpPr>
        <p:spPr>
          <a:xfrm>
            <a:off x="0" y="1"/>
            <a:ext cx="9144000" cy="678180"/>
          </a:xfrm>
        </p:spPr>
        <p:txBody>
          <a:bodyPr/>
          <a:lstStyle/>
          <a:p>
            <a:pPr algn="ctr"/>
            <a:r>
              <a:rPr lang="en-IN" dirty="0"/>
              <a:t>DEPLOYMENT DIAGRAM</a:t>
            </a:r>
          </a:p>
        </p:txBody>
      </p:sp>
    </p:spTree>
    <p:extLst>
      <p:ext uri="{BB962C8B-B14F-4D97-AF65-F5344CB8AC3E}">
        <p14:creationId xmlns:p14="http://schemas.microsoft.com/office/powerpoint/2010/main" val="44598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F1F61-D934-399A-D53C-2324F0AA657A}"/>
              </a:ext>
            </a:extLst>
          </p:cNvPr>
          <p:cNvSpPr>
            <a:spLocks noGrp="1"/>
          </p:cNvSpPr>
          <p:nvPr>
            <p:ph type="ctrTitle"/>
          </p:nvPr>
        </p:nvSpPr>
        <p:spPr>
          <a:xfrm>
            <a:off x="0" y="0"/>
            <a:ext cx="9144000" cy="1301400"/>
          </a:xfrm>
        </p:spPr>
        <p:txBody>
          <a:bodyPr/>
          <a:lstStyle/>
          <a:p>
            <a:pPr algn="ctr"/>
            <a:r>
              <a:rPr lang="en-US" dirty="0"/>
              <a:t>USER INTERFACE DESIGN</a:t>
            </a:r>
            <a:br>
              <a:rPr lang="en-US" dirty="0"/>
            </a:br>
            <a:endParaRPr lang="en-US" dirty="0"/>
          </a:p>
        </p:txBody>
      </p:sp>
      <p:sp>
        <p:nvSpPr>
          <p:cNvPr id="10" name="Rectangle 2">
            <a:extLst>
              <a:ext uri="{FF2B5EF4-FFF2-40B4-BE49-F238E27FC236}">
                <a16:creationId xmlns:a16="http://schemas.microsoft.com/office/drawing/2014/main" id="{2B1C81ED-41F8-497E-9D4A-D4037D7379A4}"/>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5">
            <a:extLst>
              <a:ext uri="{FF2B5EF4-FFF2-40B4-BE49-F238E27FC236}">
                <a16:creationId xmlns:a16="http://schemas.microsoft.com/office/drawing/2014/main" id="{3CFCD4A1-2954-4C44-ADAD-D114C4AD8C56}"/>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Rectangle 6">
            <a:extLst>
              <a:ext uri="{FF2B5EF4-FFF2-40B4-BE49-F238E27FC236}">
                <a16:creationId xmlns:a16="http://schemas.microsoft.com/office/drawing/2014/main" id="{B49E070A-4380-45BE-983A-7E0C46DE59C9}"/>
              </a:ext>
            </a:extLst>
          </p:cNvPr>
          <p:cNvSpPr>
            <a:spLocks noChangeArrowheads="1"/>
          </p:cNvSpPr>
          <p:nvPr/>
        </p:nvSpPr>
        <p:spPr bwMode="auto">
          <a:xfrm>
            <a:off x="419100" y="4434018"/>
            <a:ext cx="85496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1656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1656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1656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1656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1656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1656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1656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1656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1656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165600" algn="l"/>
              </a:tabLst>
            </a:pPr>
            <a:r>
              <a:rPr kumimoji="0" lang="en-US" altLang="en-US" b="0" i="0" u="none" strike="noStrike" cap="none" normalizeH="0" baseline="0" dirty="0">
                <a:ln>
                  <a:noFill/>
                </a:ln>
                <a:solidFill>
                  <a:schemeClr val="tx1"/>
                </a:solidFill>
                <a:effectLst/>
                <a:latin typeface="Roboto" panose="020B0604020202020204" charset="0"/>
                <a:ea typeface="Roboto" panose="020B0604020202020204" charset="0"/>
                <a:cs typeface="Times New Roman" panose="02020603050405020304" pitchFamily="18" charset="0"/>
              </a:rPr>
              <a:t>Above image depicts the final UI for our cricket score prediction model. The model would run on the local host in our system and according to the inputs provided it would process the algorithm in the Backend.</a:t>
            </a:r>
            <a:endParaRPr kumimoji="0" lang="en-US" altLang="en-US" sz="2000" b="0" i="0" u="none" strike="noStrike" cap="none" normalizeH="0" baseline="0" dirty="0">
              <a:ln>
                <a:noFill/>
              </a:ln>
              <a:solidFill>
                <a:schemeClr val="tx1"/>
              </a:solidFill>
              <a:effectLst/>
              <a:latin typeface="Roboto" panose="020B0604020202020204" charset="0"/>
              <a:ea typeface="Roboto" panose="020B0604020202020204" charset="0"/>
            </a:endParaRPr>
          </a:p>
        </p:txBody>
      </p:sp>
      <p:pic>
        <p:nvPicPr>
          <p:cNvPr id="16" name="Picture 15">
            <a:extLst>
              <a:ext uri="{FF2B5EF4-FFF2-40B4-BE49-F238E27FC236}">
                <a16:creationId xmlns:a16="http://schemas.microsoft.com/office/drawing/2014/main" id="{EE9E3CF6-9E6F-49CC-8C52-F11AC2E7AEE3}"/>
              </a:ext>
            </a:extLst>
          </p:cNvPr>
          <p:cNvPicPr>
            <a:picLocks noChangeAspect="1"/>
          </p:cNvPicPr>
          <p:nvPr/>
        </p:nvPicPr>
        <p:blipFill>
          <a:blip r:embed="rId2"/>
          <a:stretch>
            <a:fillRect/>
          </a:stretch>
        </p:blipFill>
        <p:spPr>
          <a:xfrm>
            <a:off x="1464204" y="1022580"/>
            <a:ext cx="6566111" cy="3098340"/>
          </a:xfrm>
          <a:prstGeom prst="rect">
            <a:avLst/>
          </a:prstGeom>
        </p:spPr>
      </p:pic>
    </p:spTree>
    <p:extLst>
      <p:ext uri="{BB962C8B-B14F-4D97-AF65-F5344CB8AC3E}">
        <p14:creationId xmlns:p14="http://schemas.microsoft.com/office/powerpoint/2010/main" val="82554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3C1B48-53AC-65CE-049F-2B4DC2BC9A57}"/>
              </a:ext>
            </a:extLst>
          </p:cNvPr>
          <p:cNvSpPr>
            <a:spLocks noGrp="1"/>
          </p:cNvSpPr>
          <p:nvPr>
            <p:ph type="ctrTitle"/>
          </p:nvPr>
        </p:nvSpPr>
        <p:spPr>
          <a:xfrm>
            <a:off x="0" y="1"/>
            <a:ext cx="9144000" cy="647700"/>
          </a:xfrm>
        </p:spPr>
        <p:txBody>
          <a:bodyPr/>
          <a:lstStyle/>
          <a:p>
            <a:pPr algn="ctr"/>
            <a:r>
              <a:rPr lang="en-US" dirty="0"/>
              <a:t>USER INTERFACE DESIGN</a:t>
            </a:r>
          </a:p>
        </p:txBody>
      </p:sp>
      <p:sp>
        <p:nvSpPr>
          <p:cNvPr id="12" name="Rectangle 11">
            <a:extLst>
              <a:ext uri="{FF2B5EF4-FFF2-40B4-BE49-F238E27FC236}">
                <a16:creationId xmlns:a16="http://schemas.microsoft.com/office/drawing/2014/main" id="{87BAD35A-9F63-4E73-8C4B-1B6DF85AC675}"/>
              </a:ext>
            </a:extLst>
          </p:cNvPr>
          <p:cNvSpPr/>
          <p:nvPr/>
        </p:nvSpPr>
        <p:spPr>
          <a:xfrm>
            <a:off x="60960" y="3025140"/>
            <a:ext cx="9029700" cy="1643912"/>
          </a:xfrm>
          <a:prstGeom prst="rect">
            <a:avLst/>
          </a:prstGeom>
        </p:spPr>
        <p:txBody>
          <a:bodyPr wrap="square">
            <a:spAutoFit/>
          </a:bodyPr>
          <a:lstStyle/>
          <a:p>
            <a:pPr>
              <a:lnSpc>
                <a:spcPct val="107000"/>
              </a:lnSpc>
              <a:spcAft>
                <a:spcPts val="800"/>
              </a:spcAft>
              <a:tabLst>
                <a:tab pos="4165600" algn="l"/>
              </a:tabLs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4165600" algn="l"/>
              </a:tabLs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4165600" algn="l"/>
              </a:tabLs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tabLst>
                <a:tab pos="4165600" algn="l"/>
              </a:tabLs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tabLst>
                <a:tab pos="4165600" algn="l"/>
              </a:tabLst>
            </a:pPr>
            <a:r>
              <a:rPr lang="en-IN" dirty="0">
                <a:solidFill>
                  <a:schemeClr val="tx1"/>
                </a:solidFill>
                <a:latin typeface="Roboto" panose="020B0604020202020204" charset="0"/>
                <a:ea typeface="Roboto" panose="020B0604020202020204" charset="0"/>
                <a:cs typeface="Times New Roman" panose="02020603050405020304" pitchFamily="18" charset="0"/>
              </a:rPr>
              <a:t>Above image depicts how we will give the input to our cricket score prediction model.</a:t>
            </a:r>
            <a:endParaRPr lang="en-IN" sz="1200" dirty="0">
              <a:solidFill>
                <a:schemeClr val="tx1"/>
              </a:solidFill>
              <a:effectLst/>
              <a:latin typeface="Roboto" panose="020B0604020202020204" charset="0"/>
              <a:ea typeface="Roboto" panose="020B0604020202020204" charset="0"/>
              <a:cs typeface="Times New Roman" panose="02020603050405020304" pitchFamily="18" charset="0"/>
            </a:endParaRPr>
          </a:p>
        </p:txBody>
      </p:sp>
      <p:pic>
        <p:nvPicPr>
          <p:cNvPr id="14" name="Picture 13">
            <a:extLst>
              <a:ext uri="{FF2B5EF4-FFF2-40B4-BE49-F238E27FC236}">
                <a16:creationId xmlns:a16="http://schemas.microsoft.com/office/drawing/2014/main" id="{7B927870-2267-4226-87FA-28FEEDE37FC9}"/>
              </a:ext>
            </a:extLst>
          </p:cNvPr>
          <p:cNvPicPr>
            <a:picLocks noChangeAspect="1"/>
          </p:cNvPicPr>
          <p:nvPr/>
        </p:nvPicPr>
        <p:blipFill>
          <a:blip r:embed="rId2"/>
          <a:stretch>
            <a:fillRect/>
          </a:stretch>
        </p:blipFill>
        <p:spPr>
          <a:xfrm>
            <a:off x="1282058" y="1019579"/>
            <a:ext cx="6840574" cy="3104342"/>
          </a:xfrm>
          <a:prstGeom prst="rect">
            <a:avLst/>
          </a:prstGeom>
        </p:spPr>
      </p:pic>
    </p:spTree>
    <p:extLst>
      <p:ext uri="{BB962C8B-B14F-4D97-AF65-F5344CB8AC3E}">
        <p14:creationId xmlns:p14="http://schemas.microsoft.com/office/powerpoint/2010/main" val="1563770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3C1B48-53AC-65CE-049F-2B4DC2BC9A57}"/>
              </a:ext>
            </a:extLst>
          </p:cNvPr>
          <p:cNvSpPr>
            <a:spLocks noGrp="1"/>
          </p:cNvSpPr>
          <p:nvPr>
            <p:ph type="ctrTitle"/>
          </p:nvPr>
        </p:nvSpPr>
        <p:spPr>
          <a:xfrm>
            <a:off x="0" y="1"/>
            <a:ext cx="9144000" cy="647700"/>
          </a:xfrm>
        </p:spPr>
        <p:txBody>
          <a:bodyPr/>
          <a:lstStyle/>
          <a:p>
            <a:pPr algn="ctr"/>
            <a:r>
              <a:rPr lang="en-US" dirty="0"/>
              <a:t>USER INTERFACE DESIGN</a:t>
            </a:r>
          </a:p>
        </p:txBody>
      </p:sp>
      <p:sp>
        <p:nvSpPr>
          <p:cNvPr id="12" name="Rectangle 11">
            <a:extLst>
              <a:ext uri="{FF2B5EF4-FFF2-40B4-BE49-F238E27FC236}">
                <a16:creationId xmlns:a16="http://schemas.microsoft.com/office/drawing/2014/main" id="{87BAD35A-9F63-4E73-8C4B-1B6DF85AC675}"/>
              </a:ext>
            </a:extLst>
          </p:cNvPr>
          <p:cNvSpPr/>
          <p:nvPr/>
        </p:nvSpPr>
        <p:spPr>
          <a:xfrm>
            <a:off x="60960" y="3025140"/>
            <a:ext cx="9029700" cy="973600"/>
          </a:xfrm>
          <a:prstGeom prst="rect">
            <a:avLst/>
          </a:prstGeom>
        </p:spPr>
        <p:txBody>
          <a:bodyPr wrap="square">
            <a:spAutoFit/>
          </a:bodyPr>
          <a:lstStyle/>
          <a:p>
            <a:pPr>
              <a:lnSpc>
                <a:spcPct val="107000"/>
              </a:lnSpc>
              <a:spcAft>
                <a:spcPts val="800"/>
              </a:spcAft>
              <a:tabLst>
                <a:tab pos="4165600" algn="l"/>
              </a:tabLs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4165600" algn="l"/>
              </a:tabLs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4165600" algn="l"/>
              </a:tabLst>
            </a:pP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4557615B-DA59-4F60-B85F-1751AC8D5FBE}"/>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90E7313D-94B6-4020-8233-FA7A7DA4C44D}"/>
              </a:ext>
            </a:extLst>
          </p:cNvPr>
          <p:cNvSpPr>
            <a:spLocks noChangeArrowheads="1"/>
          </p:cNvSpPr>
          <p:nvPr/>
        </p:nvSpPr>
        <p:spPr bwMode="auto">
          <a:xfrm>
            <a:off x="312420" y="4301011"/>
            <a:ext cx="8686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1656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1656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1656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1656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1656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1656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1656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1656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1656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165600" algn="l"/>
              </a:tabLst>
            </a:pPr>
            <a:r>
              <a:rPr kumimoji="0" lang="en-US" altLang="en-US" b="0" i="0" u="none" strike="noStrike" cap="none" normalizeH="0" baseline="0" dirty="0">
                <a:ln>
                  <a:noFill/>
                </a:ln>
                <a:solidFill>
                  <a:schemeClr val="tx1"/>
                </a:solidFill>
                <a:effectLst/>
                <a:latin typeface="Roboto" panose="020B0604020202020204" charset="0"/>
                <a:ea typeface="Roboto" panose="020B0604020202020204" charset="0"/>
                <a:cs typeface="Times New Roman" panose="02020603050405020304" pitchFamily="18" charset="0"/>
              </a:rPr>
              <a:t>Above model depicts how our app will show the predicted score. This score has been calculated using the inputs shown/given in the previous image, After the substitution, the model will process the algorithms in the backend and will provide with the most accurate score calculated by it.</a:t>
            </a:r>
            <a:endParaRPr kumimoji="0" lang="en-US" altLang="en-US" sz="1800" b="0" i="0" u="none" strike="noStrike" cap="none" normalizeH="0" baseline="0" dirty="0">
              <a:ln>
                <a:noFill/>
              </a:ln>
              <a:solidFill>
                <a:schemeClr val="tx1"/>
              </a:solidFill>
              <a:effectLst/>
              <a:latin typeface="Roboto" panose="020B0604020202020204" charset="0"/>
              <a:ea typeface="Roboto" panose="020B0604020202020204" charset="0"/>
            </a:endParaRPr>
          </a:p>
        </p:txBody>
      </p:sp>
      <p:pic>
        <p:nvPicPr>
          <p:cNvPr id="7" name="Picture 6">
            <a:extLst>
              <a:ext uri="{FF2B5EF4-FFF2-40B4-BE49-F238E27FC236}">
                <a16:creationId xmlns:a16="http://schemas.microsoft.com/office/drawing/2014/main" id="{B393E50E-4588-4859-AEE8-D5893B22CE9B}"/>
              </a:ext>
            </a:extLst>
          </p:cNvPr>
          <p:cNvPicPr>
            <a:picLocks noChangeAspect="1"/>
          </p:cNvPicPr>
          <p:nvPr/>
        </p:nvPicPr>
        <p:blipFill>
          <a:blip r:embed="rId2"/>
          <a:stretch>
            <a:fillRect/>
          </a:stretch>
        </p:blipFill>
        <p:spPr>
          <a:xfrm>
            <a:off x="1380796" y="949972"/>
            <a:ext cx="6723493" cy="3159145"/>
          </a:xfrm>
          <a:prstGeom prst="rect">
            <a:avLst/>
          </a:prstGeom>
        </p:spPr>
      </p:pic>
    </p:spTree>
    <p:extLst>
      <p:ext uri="{BB962C8B-B14F-4D97-AF65-F5344CB8AC3E}">
        <p14:creationId xmlns:p14="http://schemas.microsoft.com/office/powerpoint/2010/main" val="589372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B5DE03-591A-4637-9191-565E045E020C}"/>
              </a:ext>
            </a:extLst>
          </p:cNvPr>
          <p:cNvSpPr>
            <a:spLocks noGrp="1"/>
          </p:cNvSpPr>
          <p:nvPr>
            <p:ph type="subTitle" idx="1"/>
          </p:nvPr>
        </p:nvSpPr>
        <p:spPr>
          <a:xfrm>
            <a:off x="163830" y="3824604"/>
            <a:ext cx="8816340" cy="1026161"/>
          </a:xfrm>
        </p:spPr>
        <p:txBody>
          <a:bodyPr/>
          <a:lstStyle/>
          <a:p>
            <a:pPr marL="400050" lvl="0" indent="-285750" algn="just">
              <a:buFont typeface="Arial" panose="020B0604020202020204" pitchFamily="34" charset="0"/>
              <a:buChar char="•"/>
            </a:pPr>
            <a:r>
              <a:rPr lang="en-IN" sz="1400" dirty="0"/>
              <a:t>We also tried Linear regression but that was overfitting to the next level, that’s why I went with Ridge Regression because it prevents our model from overfitting.</a:t>
            </a:r>
          </a:p>
          <a:p>
            <a:pPr marL="400050" lvl="0" indent="-285750" algn="just">
              <a:buFont typeface="Arial" panose="020B0604020202020204" pitchFamily="34" charset="0"/>
              <a:buChar char="•"/>
            </a:pPr>
            <a:r>
              <a:rPr lang="en-IN" sz="1400" dirty="0"/>
              <a:t>Lasso regression was also giving similar results as ridge regression.</a:t>
            </a:r>
          </a:p>
          <a:p>
            <a:r>
              <a:rPr lang="en-IN" b="1" dirty="0"/>
              <a:t> </a:t>
            </a:r>
            <a:endParaRPr lang="en-IN" dirty="0"/>
          </a:p>
          <a:p>
            <a:r>
              <a:rPr lang="en-IN" b="1" dirty="0"/>
              <a:t> </a:t>
            </a:r>
            <a:endParaRPr lang="en-IN" dirty="0"/>
          </a:p>
          <a:p>
            <a:endParaRPr lang="en-IN" dirty="0"/>
          </a:p>
        </p:txBody>
      </p:sp>
      <p:sp>
        <p:nvSpPr>
          <p:cNvPr id="3" name="Title 2">
            <a:extLst>
              <a:ext uri="{FF2B5EF4-FFF2-40B4-BE49-F238E27FC236}">
                <a16:creationId xmlns:a16="http://schemas.microsoft.com/office/drawing/2014/main" id="{C1F14A08-957E-471F-A47A-491A4215EAC6}"/>
              </a:ext>
            </a:extLst>
          </p:cNvPr>
          <p:cNvSpPr>
            <a:spLocks noGrp="1"/>
          </p:cNvSpPr>
          <p:nvPr>
            <p:ph type="ctrTitle"/>
          </p:nvPr>
        </p:nvSpPr>
        <p:spPr>
          <a:xfrm>
            <a:off x="0" y="1"/>
            <a:ext cx="9144000" cy="693420"/>
          </a:xfrm>
        </p:spPr>
        <p:txBody>
          <a:bodyPr/>
          <a:lstStyle/>
          <a:p>
            <a:pPr algn="ctr"/>
            <a:r>
              <a:rPr lang="en-US" dirty="0"/>
              <a:t>Accuracy of model</a:t>
            </a:r>
            <a:endParaRPr lang="en-IN" dirty="0"/>
          </a:p>
        </p:txBody>
      </p:sp>
      <p:pic>
        <p:nvPicPr>
          <p:cNvPr id="4" name="Picture 3">
            <a:extLst>
              <a:ext uri="{FF2B5EF4-FFF2-40B4-BE49-F238E27FC236}">
                <a16:creationId xmlns:a16="http://schemas.microsoft.com/office/drawing/2014/main" id="{2089C7A1-B57A-438E-896D-A0E15069EC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2040" y="864235"/>
            <a:ext cx="7056119" cy="2625725"/>
          </a:xfrm>
          <a:prstGeom prst="rect">
            <a:avLst/>
          </a:prstGeom>
          <a:noFill/>
          <a:ln>
            <a:noFill/>
          </a:ln>
        </p:spPr>
      </p:pic>
    </p:spTree>
    <p:extLst>
      <p:ext uri="{BB962C8B-B14F-4D97-AF65-F5344CB8AC3E}">
        <p14:creationId xmlns:p14="http://schemas.microsoft.com/office/powerpoint/2010/main" val="3169389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217F4D-7CC3-46DD-885B-AEC0B698B113}"/>
              </a:ext>
            </a:extLst>
          </p:cNvPr>
          <p:cNvSpPr>
            <a:spLocks noGrp="1"/>
          </p:cNvSpPr>
          <p:nvPr>
            <p:ph type="subTitle" idx="1"/>
          </p:nvPr>
        </p:nvSpPr>
        <p:spPr>
          <a:xfrm>
            <a:off x="0" y="1097281"/>
            <a:ext cx="8976360" cy="3314700"/>
          </a:xfrm>
        </p:spPr>
        <p:txBody>
          <a:bodyPr/>
          <a:lstStyle/>
          <a:p>
            <a:pPr algn="just">
              <a:buFont typeface="Arial" panose="020B0604020202020204" pitchFamily="34" charset="0"/>
              <a:buChar char="•"/>
            </a:pPr>
            <a:r>
              <a:rPr lang="en-IN" sz="1400" dirty="0"/>
              <a:t>We studied ridge regression approaches in this project to predict the first innings score of a live IPL match. From the results, we can conclude that the ridge regression Machine algorithm has the highest accuracy of the prediction. So, we are using the ridge regression Machine algorithm for the prediction purpose. Teams can use Current Run Rate (CRR) to predict the final score even before the 20 overs have been bowled. So, the teams can know when to accelerate and when to play aggressively to increase the run rate while putting a target. This model can predict the score by putting the current ongoing live match stats and predict the results beforehand by using their previous records. Hence, this can be used by cricket lovers for predicting the final score of a live IPL match. </a:t>
            </a:r>
          </a:p>
          <a:p>
            <a:pPr algn="just"/>
            <a:endParaRPr lang="en-IN" sz="1400" dirty="0"/>
          </a:p>
          <a:p>
            <a:pPr algn="just">
              <a:buFont typeface="Arial" panose="020B0604020202020204" pitchFamily="34" charset="0"/>
              <a:buChar char="•"/>
            </a:pPr>
            <a:r>
              <a:rPr lang="en-IN" sz="1400" dirty="0"/>
              <a:t>Future Scope In the future, we can implement a model for predicting the chasing probability. We can work on improving the accuracy of the model used in this project. Factors like all venues, pitch, and the opponent team can be considered for the prediction.</a:t>
            </a:r>
          </a:p>
          <a:p>
            <a:pPr algn="just"/>
            <a:r>
              <a:rPr lang="en-US" sz="1400" b="1" dirty="0"/>
              <a:t> </a:t>
            </a:r>
            <a:endParaRPr lang="en-IN" sz="1400" dirty="0"/>
          </a:p>
          <a:p>
            <a:endParaRPr lang="en-IN" dirty="0"/>
          </a:p>
        </p:txBody>
      </p:sp>
      <p:sp>
        <p:nvSpPr>
          <p:cNvPr id="3" name="Title 2">
            <a:extLst>
              <a:ext uri="{FF2B5EF4-FFF2-40B4-BE49-F238E27FC236}">
                <a16:creationId xmlns:a16="http://schemas.microsoft.com/office/drawing/2014/main" id="{93D60189-F1BE-4614-ACF0-EE7BDDC4A9CD}"/>
              </a:ext>
            </a:extLst>
          </p:cNvPr>
          <p:cNvSpPr>
            <a:spLocks noGrp="1"/>
          </p:cNvSpPr>
          <p:nvPr>
            <p:ph type="ctrTitle"/>
          </p:nvPr>
        </p:nvSpPr>
        <p:spPr>
          <a:xfrm>
            <a:off x="0" y="1"/>
            <a:ext cx="9144000" cy="853440"/>
          </a:xfrm>
        </p:spPr>
        <p:txBody>
          <a:bodyPr/>
          <a:lstStyle/>
          <a:p>
            <a:pPr algn="ctr"/>
            <a:r>
              <a:rPr lang="en-IN" dirty="0"/>
              <a:t>PROPOSED ENHANCEMENT</a:t>
            </a:r>
          </a:p>
        </p:txBody>
      </p:sp>
    </p:spTree>
    <p:extLst>
      <p:ext uri="{BB962C8B-B14F-4D97-AF65-F5344CB8AC3E}">
        <p14:creationId xmlns:p14="http://schemas.microsoft.com/office/powerpoint/2010/main" val="663855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66A49AB-4396-49EA-BC8E-72CD873A7A32}"/>
              </a:ext>
            </a:extLst>
          </p:cNvPr>
          <p:cNvSpPr>
            <a:spLocks noGrp="1"/>
          </p:cNvSpPr>
          <p:nvPr>
            <p:ph type="subTitle" idx="1"/>
          </p:nvPr>
        </p:nvSpPr>
        <p:spPr>
          <a:xfrm>
            <a:off x="106680" y="883920"/>
            <a:ext cx="8747760" cy="3962400"/>
          </a:xfrm>
        </p:spPr>
        <p:txBody>
          <a:bodyPr/>
          <a:lstStyle/>
          <a:p>
            <a:pPr algn="just">
              <a:lnSpc>
                <a:spcPct val="100000"/>
              </a:lnSpc>
              <a:buFont typeface="Arial" panose="020B0604020202020204" pitchFamily="34" charset="0"/>
              <a:buChar char="•"/>
            </a:pPr>
            <a:r>
              <a:rPr lang="en-US" sz="1200" dirty="0"/>
              <a:t>One of the biggest drawbacks of the Indian Premier League (IPL) in developing cricket is that it can create an imbalance in the cricketing ecosystem because, IPL has a  huge amount of money involved in the game.</a:t>
            </a:r>
          </a:p>
          <a:p>
            <a:pPr marL="114300" indent="0" algn="just">
              <a:lnSpc>
                <a:spcPct val="100000"/>
              </a:lnSpc>
            </a:pPr>
            <a:endParaRPr lang="en-US" sz="1200" dirty="0"/>
          </a:p>
          <a:p>
            <a:pPr algn="just">
              <a:lnSpc>
                <a:spcPct val="100000"/>
              </a:lnSpc>
              <a:buFont typeface="Arial" panose="020B0604020202020204" pitchFamily="34" charset="0"/>
              <a:buChar char="•"/>
            </a:pPr>
            <a:r>
              <a:rPr lang="en-US" sz="1200" b="1" dirty="0"/>
              <a:t>Variability in Performance:</a:t>
            </a:r>
            <a:r>
              <a:rPr lang="en-US" sz="1200" dirty="0"/>
              <a:t> Cricket is highly unpredictable, and player performance can vary widely from match to match due to various factors like weather conditions, injuries, and pressure situations. </a:t>
            </a:r>
          </a:p>
          <a:p>
            <a:pPr marL="114300" indent="0" algn="just">
              <a:lnSpc>
                <a:spcPct val="100000"/>
              </a:lnSpc>
            </a:pPr>
            <a:endParaRPr lang="en-US" sz="1200" dirty="0"/>
          </a:p>
          <a:p>
            <a:pPr algn="just">
              <a:lnSpc>
                <a:spcPct val="100000"/>
              </a:lnSpc>
              <a:buFont typeface="Arial" panose="020B0604020202020204" pitchFamily="34" charset="0"/>
              <a:buChar char="•"/>
            </a:pPr>
            <a:r>
              <a:rPr lang="en-US" sz="1200" b="1" dirty="0"/>
              <a:t>Complexity of the Game:</a:t>
            </a:r>
            <a:r>
              <a:rPr lang="en-US" sz="1200" dirty="0"/>
              <a:t> Cricket involves multiple variables such as pitch conditions, player strategies, team dynamics, and the element of chance (like toss outcomes). It's tough to model all these variables accurately to predict scores reliably.</a:t>
            </a:r>
          </a:p>
          <a:p>
            <a:pPr marL="114300" indent="0" algn="just">
              <a:lnSpc>
                <a:spcPct val="100000"/>
              </a:lnSpc>
            </a:pPr>
            <a:endParaRPr lang="en-US" sz="1200" dirty="0"/>
          </a:p>
          <a:p>
            <a:pPr algn="just">
              <a:lnSpc>
                <a:spcPct val="100000"/>
              </a:lnSpc>
              <a:buFont typeface="Arial" panose="020B0604020202020204" pitchFamily="34" charset="0"/>
              <a:buChar char="•"/>
            </a:pPr>
            <a:r>
              <a:rPr lang="en-US" sz="1200" b="1" dirty="0"/>
              <a:t>Limited Data:</a:t>
            </a:r>
            <a:r>
              <a:rPr lang="en-US" sz="1200" dirty="0"/>
              <a:t> Limited access to detailed player data, especially for newer or less experienced players, can hinder accurate predictions.</a:t>
            </a:r>
          </a:p>
          <a:p>
            <a:pPr marL="114300" indent="0" algn="just">
              <a:lnSpc>
                <a:spcPct val="100000"/>
              </a:lnSpc>
            </a:pPr>
            <a:endParaRPr lang="en-US" sz="1200" dirty="0"/>
          </a:p>
          <a:p>
            <a:pPr algn="just">
              <a:lnSpc>
                <a:spcPct val="100000"/>
              </a:lnSpc>
              <a:buFont typeface="Arial" panose="020B0604020202020204" pitchFamily="34" charset="0"/>
              <a:buChar char="•"/>
            </a:pPr>
            <a:r>
              <a:rPr lang="en-US" sz="1200" b="1" dirty="0"/>
              <a:t>Human Element:</a:t>
            </a:r>
            <a:r>
              <a:rPr lang="en-US" sz="1200" dirty="0"/>
              <a:t> The human element, including the emotions, adrenaline, and decision-making abilities of players, coaches, and the influence of the crowd, is tough to quantify accurately in predictive models.</a:t>
            </a:r>
          </a:p>
          <a:p>
            <a:pPr marL="114300" indent="0" algn="just">
              <a:lnSpc>
                <a:spcPct val="100000"/>
              </a:lnSpc>
            </a:pPr>
            <a:endParaRPr lang="en-US" sz="1200" dirty="0"/>
          </a:p>
          <a:p>
            <a:pPr algn="just">
              <a:lnSpc>
                <a:spcPct val="100000"/>
              </a:lnSpc>
              <a:buFont typeface="Arial" panose="020B0604020202020204" pitchFamily="34" charset="0"/>
              <a:buChar char="•"/>
            </a:pPr>
            <a:r>
              <a:rPr lang="en-US" sz="1200" b="1" dirty="0"/>
              <a:t>Model Complexity:</a:t>
            </a:r>
            <a:r>
              <a:rPr lang="en-US" sz="1200" dirty="0"/>
              <a:t> Building a reliable predictive model for cricket scores involves complex statistical and machine learning techniques. Balancing model complexity with accuracy is challenging and may lead to overfitting or underfitting problems.</a:t>
            </a:r>
          </a:p>
          <a:p>
            <a:pPr algn="just">
              <a:lnSpc>
                <a:spcPct val="100000"/>
              </a:lnSpc>
              <a:buFont typeface="Arial" panose="020B0604020202020204" pitchFamily="34" charset="0"/>
              <a:buChar char="•"/>
            </a:pPr>
            <a:endParaRPr lang="en-US" sz="1100" dirty="0"/>
          </a:p>
          <a:p>
            <a:pPr algn="just"/>
            <a:endParaRPr lang="en-IN" dirty="0"/>
          </a:p>
        </p:txBody>
      </p:sp>
      <p:sp>
        <p:nvSpPr>
          <p:cNvPr id="3" name="Title 2">
            <a:extLst>
              <a:ext uri="{FF2B5EF4-FFF2-40B4-BE49-F238E27FC236}">
                <a16:creationId xmlns:a16="http://schemas.microsoft.com/office/drawing/2014/main" id="{CD400A5A-F29C-45AB-A93F-1D4C4079D0DF}"/>
              </a:ext>
            </a:extLst>
          </p:cNvPr>
          <p:cNvSpPr>
            <a:spLocks noGrp="1"/>
          </p:cNvSpPr>
          <p:nvPr>
            <p:ph type="ctrTitle"/>
          </p:nvPr>
        </p:nvSpPr>
        <p:spPr>
          <a:xfrm>
            <a:off x="0" y="1"/>
            <a:ext cx="9144000" cy="685800"/>
          </a:xfrm>
        </p:spPr>
        <p:txBody>
          <a:bodyPr/>
          <a:lstStyle/>
          <a:p>
            <a:pPr algn="ctr"/>
            <a:r>
              <a:rPr lang="en-US" dirty="0"/>
              <a:t>Drawbacks </a:t>
            </a:r>
            <a:endParaRPr lang="en-IN" dirty="0"/>
          </a:p>
        </p:txBody>
      </p:sp>
    </p:spTree>
    <p:extLst>
      <p:ext uri="{BB962C8B-B14F-4D97-AF65-F5344CB8AC3E}">
        <p14:creationId xmlns:p14="http://schemas.microsoft.com/office/powerpoint/2010/main" val="3305353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E0DCE-6984-4B2C-9761-AD932221C906}"/>
              </a:ext>
            </a:extLst>
          </p:cNvPr>
          <p:cNvSpPr>
            <a:spLocks noGrp="1"/>
          </p:cNvSpPr>
          <p:nvPr>
            <p:ph type="ctrTitle"/>
          </p:nvPr>
        </p:nvSpPr>
        <p:spPr>
          <a:xfrm>
            <a:off x="0" y="-64015"/>
            <a:ext cx="9144000" cy="1412755"/>
          </a:xfrm>
        </p:spPr>
        <p:txBody>
          <a:bodyPr/>
          <a:lstStyle/>
          <a:p>
            <a:pPr algn="ctr"/>
            <a:r>
              <a:rPr lang="en-US" sz="8000" dirty="0"/>
              <a:t>…Thank You…</a:t>
            </a:r>
            <a:endParaRPr lang="en-IN" sz="8000" dirty="0"/>
          </a:p>
        </p:txBody>
      </p:sp>
      <p:pic>
        <p:nvPicPr>
          <p:cNvPr id="5" name="Picture 4">
            <a:extLst>
              <a:ext uri="{FF2B5EF4-FFF2-40B4-BE49-F238E27FC236}">
                <a16:creationId xmlns:a16="http://schemas.microsoft.com/office/drawing/2014/main" id="{87DDF614-FB75-4F4C-A7D2-B8B6746E156F}"/>
              </a:ext>
            </a:extLst>
          </p:cNvPr>
          <p:cNvPicPr>
            <a:picLocks noChangeAspect="1"/>
          </p:cNvPicPr>
          <p:nvPr/>
        </p:nvPicPr>
        <p:blipFill rotWithShape="1">
          <a:blip r:embed="rId2"/>
          <a:srcRect t="15057" b="33536"/>
          <a:stretch/>
        </p:blipFill>
        <p:spPr>
          <a:xfrm>
            <a:off x="0" y="1249680"/>
            <a:ext cx="9144000" cy="3893820"/>
          </a:xfrm>
          <a:prstGeom prst="rect">
            <a:avLst/>
          </a:prstGeom>
        </p:spPr>
      </p:pic>
    </p:spTree>
    <p:extLst>
      <p:ext uri="{BB962C8B-B14F-4D97-AF65-F5344CB8AC3E}">
        <p14:creationId xmlns:p14="http://schemas.microsoft.com/office/powerpoint/2010/main" val="305761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FCE80-CDA3-8FE2-A5D3-D3DD7B2E5026}"/>
              </a:ext>
            </a:extLst>
          </p:cNvPr>
          <p:cNvSpPr>
            <a:spLocks noGrp="1"/>
          </p:cNvSpPr>
          <p:nvPr>
            <p:ph type="ctrTitle"/>
          </p:nvPr>
        </p:nvSpPr>
        <p:spPr>
          <a:xfrm>
            <a:off x="0" y="0"/>
            <a:ext cx="8604400" cy="614855"/>
          </a:xfrm>
        </p:spPr>
        <p:txBody>
          <a:bodyPr/>
          <a:lstStyle/>
          <a:p>
            <a:pPr algn="ctr"/>
            <a:r>
              <a:rPr lang="en-US" dirty="0"/>
              <a:t> Introduction.</a:t>
            </a:r>
          </a:p>
        </p:txBody>
      </p:sp>
      <p:sp>
        <p:nvSpPr>
          <p:cNvPr id="3" name="Subtitle 2">
            <a:extLst>
              <a:ext uri="{FF2B5EF4-FFF2-40B4-BE49-F238E27FC236}">
                <a16:creationId xmlns:a16="http://schemas.microsoft.com/office/drawing/2014/main" id="{27BBEA0C-FDE6-6551-9F02-2188AD077FA1}"/>
              </a:ext>
            </a:extLst>
          </p:cNvPr>
          <p:cNvSpPr>
            <a:spLocks noGrp="1"/>
          </p:cNvSpPr>
          <p:nvPr>
            <p:ph type="subTitle" idx="1"/>
          </p:nvPr>
        </p:nvSpPr>
        <p:spPr>
          <a:xfrm>
            <a:off x="-307428" y="614855"/>
            <a:ext cx="9356835" cy="4398579"/>
          </a:xfrm>
        </p:spPr>
        <p:txBody>
          <a:bodyPr/>
          <a:lstStyle/>
          <a:p>
            <a:pPr algn="just"/>
            <a:r>
              <a:rPr lang="en-IN" sz="1800" dirty="0">
                <a:solidFill>
                  <a:srgbClr val="000000"/>
                </a:solidFill>
                <a:effectLst/>
                <a:latin typeface="Times New Roman" panose="02020603050405020304" pitchFamily="18" charset="0"/>
                <a:ea typeface="Times New Roman" panose="02020603050405020304" pitchFamily="18" charset="0"/>
              </a:rPr>
              <a:t>	</a:t>
            </a:r>
            <a:r>
              <a:rPr lang="en-IN" sz="1400" dirty="0">
                <a:solidFill>
                  <a:schemeClr val="tx1"/>
                </a:solidFill>
                <a:latin typeface="Roboto" panose="020B0604020202020204" charset="0"/>
                <a:ea typeface="Roboto" panose="020B0604020202020204" charset="0"/>
                <a:cs typeface="Times New Roman" panose="02020603050405020304" pitchFamily="18" charset="0"/>
              </a:rPr>
              <a:t>Cricket is one of the most popular sports in the world, viewed by majority of world’s population. It is a game played between two teams of eleven players each. With the advent of statistical modelling in sports, predicting the outcome of a game has been established as a fundamental problem. The game of cricket is played in three formats - Test Matches, ODIs and T20s. We focus our research on T20s, the most popular format of the game. With this article, we embark on predicting the outcome of an Indian Premier League (IPL) cricket match.</a:t>
            </a:r>
          </a:p>
          <a:p>
            <a:pPr algn="just"/>
            <a:r>
              <a:rPr lang="en-IN" sz="1400" dirty="0">
                <a:solidFill>
                  <a:schemeClr val="tx1"/>
                </a:solidFill>
                <a:latin typeface="Roboto" panose="020B0604020202020204" charset="0"/>
                <a:ea typeface="Roboto" panose="020B0604020202020204" charset="0"/>
                <a:cs typeface="Times New Roman" panose="02020603050405020304" pitchFamily="18" charset="0"/>
              </a:rPr>
              <a:t>	In an IPL season there may be a minimum of 8 to 10 teams playing and each team plays with remaining all teams for a minimum of two times. Initially toss plays as a crucial factor in deciding the winner of the match. Toss winning team can wish to either field or bat. The team batting first will try to pose as many runs as possible in their 20 overs in order to set a target. The team batting second need to chase the target in order to win the game with wickets in hand. </a:t>
            </a:r>
          </a:p>
          <a:p>
            <a:pPr algn="just"/>
            <a:r>
              <a:rPr lang="en-IN" sz="1400" dirty="0">
                <a:solidFill>
                  <a:schemeClr val="tx1"/>
                </a:solidFill>
                <a:latin typeface="Roboto" panose="020B0604020202020204" charset="0"/>
                <a:ea typeface="Roboto" panose="020B0604020202020204" charset="0"/>
                <a:cs typeface="Times New Roman" panose="02020603050405020304" pitchFamily="18" charset="0"/>
              </a:rPr>
              <a:t>	we have seen projected scores at different intervals being displayed on our television screens. Projected scores are completely based on runs scored and looking at different totals at the end of an innings, using various run rates. For example, if a team’s score is 100 at the end of 10 overs. There could be four variations of projected scores:</a:t>
            </a:r>
          </a:p>
          <a:p>
            <a:pPr marL="0" indent="0" algn="just"/>
            <a:r>
              <a:rPr lang="en-IN" sz="1400" dirty="0">
                <a:solidFill>
                  <a:schemeClr val="tx1"/>
                </a:solidFill>
                <a:latin typeface="Roboto" panose="020B0604020202020204" charset="0"/>
                <a:ea typeface="Roboto" panose="020B0604020202020204" charset="0"/>
                <a:cs typeface="Times New Roman" panose="02020603050405020304" pitchFamily="18" charset="0"/>
              </a:rPr>
              <a:t>         • Current run-rate: 200 </a:t>
            </a:r>
          </a:p>
          <a:p>
            <a:pPr marL="0" indent="0" algn="just"/>
            <a:r>
              <a:rPr lang="en-IN" sz="1400" dirty="0">
                <a:solidFill>
                  <a:schemeClr val="tx1"/>
                </a:solidFill>
                <a:latin typeface="Roboto" panose="020B0604020202020204" charset="0"/>
                <a:ea typeface="Roboto" panose="020B0604020202020204" charset="0"/>
                <a:cs typeface="Times New Roman" panose="02020603050405020304" pitchFamily="18" charset="0"/>
              </a:rPr>
              <a:t>         • 6 per over: 160 </a:t>
            </a:r>
          </a:p>
          <a:p>
            <a:pPr marL="0" indent="0" algn="just"/>
            <a:r>
              <a:rPr lang="en-IN" sz="1400" dirty="0">
                <a:solidFill>
                  <a:schemeClr val="tx1"/>
                </a:solidFill>
                <a:latin typeface="Roboto" panose="020B0604020202020204" charset="0"/>
                <a:ea typeface="Roboto" panose="020B0604020202020204" charset="0"/>
                <a:cs typeface="Times New Roman" panose="02020603050405020304" pitchFamily="18" charset="0"/>
              </a:rPr>
              <a:t>         • 8 per over: 180</a:t>
            </a:r>
          </a:p>
          <a:p>
            <a:pPr marL="6350" marR="497840" indent="-6350" algn="just">
              <a:lnSpc>
                <a:spcPct val="110000"/>
              </a:lnSpc>
              <a:spcBef>
                <a:spcPts val="0"/>
              </a:spcBef>
              <a:spcAft>
                <a:spcPts val="795"/>
              </a:spcAft>
            </a:pPr>
            <a:endParaRPr lang="en-US" sz="1400" dirty="0"/>
          </a:p>
        </p:txBody>
      </p:sp>
    </p:spTree>
    <p:extLst>
      <p:ext uri="{BB962C8B-B14F-4D97-AF65-F5344CB8AC3E}">
        <p14:creationId xmlns:p14="http://schemas.microsoft.com/office/powerpoint/2010/main" val="265605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A588-2E5F-3D40-E0A4-9FB7E41DD60E}"/>
              </a:ext>
            </a:extLst>
          </p:cNvPr>
          <p:cNvSpPr>
            <a:spLocks noGrp="1"/>
          </p:cNvSpPr>
          <p:nvPr>
            <p:ph type="ctrTitle"/>
          </p:nvPr>
        </p:nvSpPr>
        <p:spPr>
          <a:xfrm>
            <a:off x="0" y="0"/>
            <a:ext cx="9144000" cy="777239"/>
          </a:xfrm>
        </p:spPr>
        <p:txBody>
          <a:bodyPr/>
          <a:lstStyle/>
          <a:p>
            <a:pPr algn="ctr"/>
            <a:r>
              <a:rPr lang="en-US" dirty="0"/>
              <a:t>Existing System.</a:t>
            </a:r>
          </a:p>
        </p:txBody>
      </p:sp>
      <p:sp>
        <p:nvSpPr>
          <p:cNvPr id="3" name="Subtitle 2">
            <a:extLst>
              <a:ext uri="{FF2B5EF4-FFF2-40B4-BE49-F238E27FC236}">
                <a16:creationId xmlns:a16="http://schemas.microsoft.com/office/drawing/2014/main" id="{ECDED5AA-925C-02FF-2DB1-E75F021D7248}"/>
              </a:ext>
            </a:extLst>
          </p:cNvPr>
          <p:cNvSpPr>
            <a:spLocks noGrp="1"/>
          </p:cNvSpPr>
          <p:nvPr>
            <p:ph type="subTitle" idx="1"/>
          </p:nvPr>
        </p:nvSpPr>
        <p:spPr>
          <a:xfrm>
            <a:off x="129540" y="777239"/>
            <a:ext cx="8770620" cy="5128260"/>
          </a:xfrm>
        </p:spPr>
        <p:txBody>
          <a:bodyPr/>
          <a:lstStyle/>
          <a:p>
            <a:pPr marL="0" indent="0" algn="just"/>
            <a:endParaRPr lang="en-IN" sz="1400" dirty="0">
              <a:solidFill>
                <a:schemeClr val="tx1"/>
              </a:solidFill>
              <a:latin typeface="Roboto" panose="020B0604020202020204" charset="0"/>
              <a:ea typeface="Roboto" panose="020B0604020202020204" charset="0"/>
            </a:endParaRPr>
          </a:p>
          <a:p>
            <a:pPr marL="285750" indent="-285750" algn="just">
              <a:buFont typeface="Arial" panose="020B0604020202020204" pitchFamily="34" charset="0"/>
              <a:buChar char="•"/>
            </a:pPr>
            <a:r>
              <a:rPr lang="en-IN" sz="1400" dirty="0">
                <a:solidFill>
                  <a:schemeClr val="tx1"/>
                </a:solidFill>
                <a:latin typeface="Roboto" panose="020B0604020202020204" charset="0"/>
                <a:ea typeface="Roboto" panose="020B0604020202020204" charset="0"/>
              </a:rPr>
              <a:t>Feature Engineering these features could include batting averages, strike rates, team composition, past performance at a specific venue, and head-to-head statistics between teams.</a:t>
            </a:r>
          </a:p>
          <a:p>
            <a:pPr marL="0" indent="0" algn="just"/>
            <a:endParaRPr lang="en-IN" sz="1400" dirty="0">
              <a:solidFill>
                <a:schemeClr val="tx1"/>
              </a:solidFill>
              <a:latin typeface="Roboto" panose="020B0604020202020204" charset="0"/>
              <a:ea typeface="Roboto" panose="020B0604020202020204" charset="0"/>
            </a:endParaRPr>
          </a:p>
          <a:p>
            <a:pPr marL="285750" indent="-285750" algn="just">
              <a:buFont typeface="Arial" panose="020B0604020202020204" pitchFamily="34" charset="0"/>
              <a:buChar char="•"/>
            </a:pPr>
            <a:r>
              <a:rPr lang="en-IN" sz="1400" dirty="0">
                <a:solidFill>
                  <a:schemeClr val="tx1"/>
                </a:solidFill>
                <a:latin typeface="Roboto" panose="020B0604020202020204" charset="0"/>
                <a:ea typeface="Roboto" panose="020B0604020202020204" charset="0"/>
              </a:rPr>
              <a:t>Sentiment</a:t>
            </a:r>
            <a:r>
              <a:rPr lang="en-IN" sz="1400" b="1" i="1" dirty="0">
                <a:solidFill>
                  <a:schemeClr val="tx1"/>
                </a:solidFill>
                <a:latin typeface="Roboto" panose="020B0604020202020204" charset="0"/>
                <a:ea typeface="Roboto" panose="020B0604020202020204" charset="0"/>
              </a:rPr>
              <a:t> </a:t>
            </a:r>
            <a:r>
              <a:rPr lang="en-IN" sz="1400" dirty="0">
                <a:solidFill>
                  <a:schemeClr val="tx1"/>
                </a:solidFill>
                <a:latin typeface="Roboto" panose="020B0604020202020204" charset="0"/>
                <a:ea typeface="Roboto" panose="020B0604020202020204" charset="0"/>
              </a:rPr>
              <a:t>Analysing social media sentiments, expert opinions, and fan discussions can provide insights into team morale, player form, and other intangible factors that might influence match outcomes.</a:t>
            </a:r>
          </a:p>
          <a:p>
            <a:pPr marL="0" indent="0" algn="just"/>
            <a:endParaRPr lang="en-IN" sz="1400" dirty="0">
              <a:solidFill>
                <a:schemeClr val="tx1"/>
              </a:solidFill>
              <a:latin typeface="Roboto" panose="020B0604020202020204" charset="0"/>
              <a:ea typeface="Roboto" panose="020B0604020202020204" charset="0"/>
            </a:endParaRPr>
          </a:p>
          <a:p>
            <a:pPr marL="285750" indent="-285750" algn="just">
              <a:buFont typeface="Arial" panose="020B0604020202020204" pitchFamily="34" charset="0"/>
              <a:buChar char="•"/>
            </a:pPr>
            <a:r>
              <a:rPr lang="en-IN" sz="1400" dirty="0">
                <a:solidFill>
                  <a:schemeClr val="tx1"/>
                </a:solidFill>
                <a:latin typeface="Roboto" panose="020B0604020202020204" charset="0"/>
                <a:ea typeface="Roboto" panose="020B0604020202020204" charset="0"/>
              </a:rPr>
              <a:t>Weather conditions and pitch characteristics significantly affect cricket scores. Systems consider weather forecasts and analyse historical data about pitch behaviour to predict scores.</a:t>
            </a:r>
          </a:p>
          <a:p>
            <a:pPr marL="0" indent="0" algn="just"/>
            <a:endParaRPr lang="en-IN" sz="1400" dirty="0">
              <a:solidFill>
                <a:schemeClr val="tx1"/>
              </a:solidFill>
              <a:latin typeface="Roboto" panose="020B0604020202020204" charset="0"/>
              <a:ea typeface="Roboto" panose="020B0604020202020204" charset="0"/>
            </a:endParaRPr>
          </a:p>
          <a:p>
            <a:pPr marL="285750" indent="-285750" algn="just">
              <a:buFont typeface="Arial" panose="020B0604020202020204" pitchFamily="34" charset="0"/>
              <a:buChar char="•"/>
            </a:pPr>
            <a:r>
              <a:rPr lang="en-IN" sz="1400" dirty="0">
                <a:solidFill>
                  <a:schemeClr val="tx1"/>
                </a:solidFill>
                <a:latin typeface="Roboto" panose="020B0604020202020204" charset="0"/>
                <a:ea typeface="Roboto" panose="020B0604020202020204" charset="0"/>
              </a:rPr>
              <a:t>Some systems integrate live data during matches to adjust predictions in real-time based on the game's progress, player performance, and changing conditions</a:t>
            </a:r>
            <a:r>
              <a:rPr lang="en-IN" sz="1400" dirty="0">
                <a:latin typeface="Roboto" panose="020B0604020202020204" charset="0"/>
                <a:ea typeface="Roboto" panose="020B0604020202020204" charset="0"/>
              </a:rPr>
              <a:t>.</a:t>
            </a:r>
            <a:endParaRPr lang="en-US" sz="1400" dirty="0"/>
          </a:p>
        </p:txBody>
      </p:sp>
    </p:spTree>
    <p:extLst>
      <p:ext uri="{BB962C8B-B14F-4D97-AF65-F5344CB8AC3E}">
        <p14:creationId xmlns:p14="http://schemas.microsoft.com/office/powerpoint/2010/main" val="254474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C7EE-6635-E7F1-62C6-04A8A50DB888}"/>
              </a:ext>
            </a:extLst>
          </p:cNvPr>
          <p:cNvSpPr>
            <a:spLocks noGrp="1"/>
          </p:cNvSpPr>
          <p:nvPr>
            <p:ph type="ctrTitle"/>
          </p:nvPr>
        </p:nvSpPr>
        <p:spPr>
          <a:xfrm>
            <a:off x="0" y="1"/>
            <a:ext cx="9144000" cy="830580"/>
          </a:xfrm>
        </p:spPr>
        <p:txBody>
          <a:bodyPr/>
          <a:lstStyle/>
          <a:p>
            <a:pPr algn="ctr"/>
            <a:r>
              <a:rPr lang="en-IN" dirty="0">
                <a:latin typeface="Caveat Brush" panose="020B0604020202020204" charset="0"/>
                <a:cs typeface="Times New Roman" panose="02020603050405020304" pitchFamily="18" charset="0"/>
              </a:rPr>
              <a:t>SCOPE OF THE PROPOSED SYSTEM</a:t>
            </a:r>
            <a:endParaRPr lang="en-US" dirty="0">
              <a:latin typeface="Caveat Brush" panose="020B0604020202020204" charset="0"/>
            </a:endParaRPr>
          </a:p>
        </p:txBody>
      </p:sp>
      <p:sp>
        <p:nvSpPr>
          <p:cNvPr id="3" name="Subtitle 2">
            <a:extLst>
              <a:ext uri="{FF2B5EF4-FFF2-40B4-BE49-F238E27FC236}">
                <a16:creationId xmlns:a16="http://schemas.microsoft.com/office/drawing/2014/main" id="{6E699BCE-7EA1-C0A3-C79A-86E18C9AEB40}"/>
              </a:ext>
            </a:extLst>
          </p:cNvPr>
          <p:cNvSpPr>
            <a:spLocks noGrp="1"/>
          </p:cNvSpPr>
          <p:nvPr>
            <p:ph type="subTitle" idx="1"/>
          </p:nvPr>
        </p:nvSpPr>
        <p:spPr>
          <a:xfrm>
            <a:off x="144780" y="914400"/>
            <a:ext cx="8778240" cy="4023360"/>
          </a:xfrm>
        </p:spPr>
        <p:txBody>
          <a:bodyPr/>
          <a:lstStyle/>
          <a:p>
            <a:pPr marL="400050" lvl="0" indent="-285750" algn="just">
              <a:buFont typeface="Arial" panose="020B0604020202020204" pitchFamily="34" charset="0"/>
              <a:buChar char="•"/>
            </a:pPr>
            <a:r>
              <a:rPr lang="en-IN" sz="1400" dirty="0">
                <a:solidFill>
                  <a:schemeClr val="tx1"/>
                </a:solidFill>
              </a:rPr>
              <a:t>Cricket score prediction is an area where the first innings score of a cricket match is predicted using some techniques. There are various systems and prediction methods used to predict the cricket score of the ODI and the T20 cricket matches. CRR method is widely used to predict the score of the cricket match. </a:t>
            </a:r>
          </a:p>
          <a:p>
            <a:pPr marL="400050" lvl="0" indent="-285750" algn="just">
              <a:buFont typeface="Arial" panose="020B0604020202020204" pitchFamily="34" charset="0"/>
              <a:buChar char="•"/>
            </a:pPr>
            <a:r>
              <a:rPr lang="en-IN" sz="1400" dirty="0">
                <a:solidFill>
                  <a:schemeClr val="tx1"/>
                </a:solidFill>
              </a:rPr>
              <a:t>In the CRR method, the number of runs scored in an over is multiplied by the total number of overs in an innings. This method only focuses on the runs made in an over but it does not focus on the different parameters.</a:t>
            </a:r>
          </a:p>
          <a:p>
            <a:pPr marL="400050" lvl="0" indent="-285750" algn="just">
              <a:buFont typeface="Arial" panose="020B0604020202020204" pitchFamily="34" charset="0"/>
              <a:buChar char="•"/>
            </a:pPr>
            <a:r>
              <a:rPr lang="en-IN" sz="1400" dirty="0">
                <a:solidFill>
                  <a:schemeClr val="tx1"/>
                </a:solidFill>
              </a:rPr>
              <a:t>This method can only predict the score based on the current score and not based on the various parameters. We are working to improve on the predictions by considering different parameters and to improve the accuracies of the existing systems. </a:t>
            </a:r>
          </a:p>
          <a:p>
            <a:pPr marL="400050" lvl="0" indent="-285750" algn="just">
              <a:buFont typeface="Arial" panose="020B0604020202020204" pitchFamily="34" charset="0"/>
              <a:buChar char="•"/>
            </a:pPr>
            <a:r>
              <a:rPr lang="en-IN" sz="1400" dirty="0">
                <a:solidFill>
                  <a:schemeClr val="tx1"/>
                </a:solidFill>
              </a:rPr>
              <a:t>We are considering the T20 matches for the score prediction and we will be focusing on the live cricket score prediction. Our aim is to predict the first innings score of the live IPL match. </a:t>
            </a:r>
          </a:p>
          <a:p>
            <a:pPr marL="400050" lvl="0" indent="-285750" algn="just">
              <a:buFont typeface="Arial" panose="020B0604020202020204" pitchFamily="34" charset="0"/>
              <a:buChar char="•"/>
            </a:pPr>
            <a:r>
              <a:rPr lang="en-IN" sz="1400" dirty="0">
                <a:solidFill>
                  <a:schemeClr val="tx1"/>
                </a:solidFill>
              </a:rPr>
              <a:t>We will be predicting the score of an IPL match by considering various factors like runs scored, overs bowled, wickets taken, etc. The reason behind selecting these features is that we need to build a model that can understand the dynamicity of the cricket game.</a:t>
            </a:r>
          </a:p>
          <a:p>
            <a:pPr lvl="1"/>
            <a:endParaRPr lang="en-US" dirty="0"/>
          </a:p>
        </p:txBody>
      </p:sp>
    </p:spTree>
    <p:extLst>
      <p:ext uri="{BB962C8B-B14F-4D97-AF65-F5344CB8AC3E}">
        <p14:creationId xmlns:p14="http://schemas.microsoft.com/office/powerpoint/2010/main" val="264031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1EB1-0D76-4B16-2341-C54693A66F3E}"/>
              </a:ext>
            </a:extLst>
          </p:cNvPr>
          <p:cNvSpPr>
            <a:spLocks noGrp="1"/>
          </p:cNvSpPr>
          <p:nvPr>
            <p:ph type="ctrTitle"/>
          </p:nvPr>
        </p:nvSpPr>
        <p:spPr>
          <a:xfrm>
            <a:off x="0" y="1"/>
            <a:ext cx="9144000" cy="830580"/>
          </a:xfrm>
        </p:spPr>
        <p:txBody>
          <a:bodyPr/>
          <a:lstStyle/>
          <a:p>
            <a:pPr algn="ctr"/>
            <a:r>
              <a:rPr lang="en-US" dirty="0"/>
              <a:t>Technology Used</a:t>
            </a:r>
          </a:p>
        </p:txBody>
      </p:sp>
      <p:sp>
        <p:nvSpPr>
          <p:cNvPr id="3" name="Subtitle 2">
            <a:extLst>
              <a:ext uri="{FF2B5EF4-FFF2-40B4-BE49-F238E27FC236}">
                <a16:creationId xmlns:a16="http://schemas.microsoft.com/office/drawing/2014/main" id="{DDF8FA9F-4301-D3E2-F426-D1B88DE63F8F}"/>
              </a:ext>
            </a:extLst>
          </p:cNvPr>
          <p:cNvSpPr>
            <a:spLocks noGrp="1"/>
          </p:cNvSpPr>
          <p:nvPr>
            <p:ph type="subTitle" idx="1"/>
          </p:nvPr>
        </p:nvSpPr>
        <p:spPr>
          <a:xfrm>
            <a:off x="424815" y="1874520"/>
            <a:ext cx="8755380" cy="2734030"/>
          </a:xfrm>
        </p:spPr>
        <p:txBody>
          <a:bodyPr/>
          <a:lstStyle/>
          <a:p>
            <a:pPr marL="114300" indent="0"/>
            <a:endParaRPr lang="en-US" sz="1400" dirty="0">
              <a:solidFill>
                <a:schemeClr val="tx1"/>
              </a:solidFill>
            </a:endParaRPr>
          </a:p>
          <a:p>
            <a:endParaRPr lang="en-US" sz="1400" dirty="0">
              <a:solidFill>
                <a:schemeClr val="tx1"/>
              </a:solidFill>
            </a:endParaRPr>
          </a:p>
        </p:txBody>
      </p:sp>
      <p:graphicFrame>
        <p:nvGraphicFramePr>
          <p:cNvPr id="9" name="Table 8">
            <a:extLst>
              <a:ext uri="{FF2B5EF4-FFF2-40B4-BE49-F238E27FC236}">
                <a16:creationId xmlns:a16="http://schemas.microsoft.com/office/drawing/2014/main" id="{2CA245EC-1007-4A14-A6AE-94C03DC70C9C}"/>
              </a:ext>
            </a:extLst>
          </p:cNvPr>
          <p:cNvGraphicFramePr>
            <a:graphicFrameLocks noGrp="1"/>
          </p:cNvGraphicFramePr>
          <p:nvPr>
            <p:extLst>
              <p:ext uri="{D42A27DB-BD31-4B8C-83A1-F6EECF244321}">
                <p14:modId xmlns:p14="http://schemas.microsoft.com/office/powerpoint/2010/main" val="3001487187"/>
              </p:ext>
            </p:extLst>
          </p:nvPr>
        </p:nvGraphicFramePr>
        <p:xfrm>
          <a:off x="3962400" y="1105126"/>
          <a:ext cx="4335780" cy="1713551"/>
        </p:xfrm>
        <a:graphic>
          <a:graphicData uri="http://schemas.openxmlformats.org/drawingml/2006/table">
            <a:tbl>
              <a:tblPr>
                <a:tableStyleId>{69C7853C-536D-4A76-A0AE-DD22124D55A5}</a:tableStyleId>
              </a:tblPr>
              <a:tblGrid>
                <a:gridCol w="2077547">
                  <a:extLst>
                    <a:ext uri="{9D8B030D-6E8A-4147-A177-3AD203B41FA5}">
                      <a16:colId xmlns:a16="http://schemas.microsoft.com/office/drawing/2014/main" val="1702333465"/>
                    </a:ext>
                  </a:extLst>
                </a:gridCol>
                <a:gridCol w="2258233">
                  <a:extLst>
                    <a:ext uri="{9D8B030D-6E8A-4147-A177-3AD203B41FA5}">
                      <a16:colId xmlns:a16="http://schemas.microsoft.com/office/drawing/2014/main" val="1763775755"/>
                    </a:ext>
                  </a:extLst>
                </a:gridCol>
              </a:tblGrid>
              <a:tr h="234878">
                <a:tc>
                  <a:txBody>
                    <a:bodyPr/>
                    <a:lstStyle/>
                    <a:p>
                      <a:pPr algn="ctr">
                        <a:lnSpc>
                          <a:spcPct val="150000"/>
                        </a:lnSpc>
                        <a:spcAft>
                          <a:spcPts val="0"/>
                        </a:spcAft>
                      </a:pPr>
                      <a:r>
                        <a:rPr lang="en-IN" sz="12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200">
                          <a:effectLst/>
                        </a:rPr>
                        <a:t>Required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8765193"/>
                  </a:ext>
                </a:extLst>
              </a:tr>
              <a:tr h="234878">
                <a:tc>
                  <a:txBody>
                    <a:bodyPr/>
                    <a:lstStyle/>
                    <a:p>
                      <a:pPr algn="ctr">
                        <a:lnSpc>
                          <a:spcPct val="150000"/>
                        </a:lnSpc>
                        <a:spcAft>
                          <a:spcPts val="0"/>
                        </a:spcAft>
                      </a:pPr>
                      <a:r>
                        <a:rPr lang="en-IN" sz="1200" dirty="0">
                          <a:effectLst/>
                        </a:rPr>
                        <a:t>Processor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200">
                          <a:effectLst/>
                        </a:rPr>
                        <a:t>I5 11th generation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9002249"/>
                  </a:ext>
                </a:extLst>
              </a:tr>
              <a:tr h="234878">
                <a:tc>
                  <a:txBody>
                    <a:bodyPr/>
                    <a:lstStyle/>
                    <a:p>
                      <a:pPr algn="ctr">
                        <a:lnSpc>
                          <a:spcPct val="150000"/>
                        </a:lnSpc>
                        <a:spcAft>
                          <a:spcPts val="0"/>
                        </a:spcAft>
                      </a:pPr>
                      <a:r>
                        <a:rPr lang="en-IN" sz="1200" dirty="0">
                          <a:effectLst/>
                        </a:rPr>
                        <a:t>Ram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200" dirty="0">
                          <a:effectLst/>
                        </a:rPr>
                        <a:t>8 GB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6285542"/>
                  </a:ext>
                </a:extLst>
              </a:tr>
              <a:tr h="234878">
                <a:tc>
                  <a:txBody>
                    <a:bodyPr/>
                    <a:lstStyle/>
                    <a:p>
                      <a:pPr algn="ctr">
                        <a:lnSpc>
                          <a:spcPct val="150000"/>
                        </a:lnSpc>
                        <a:spcAft>
                          <a:spcPts val="0"/>
                        </a:spcAft>
                      </a:pPr>
                      <a:r>
                        <a:rPr lang="en-IN" sz="1200" dirty="0">
                          <a:effectLst/>
                        </a:rPr>
                        <a:t>Hard Disk</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200" dirty="0">
                          <a:effectLst/>
                        </a:rPr>
                        <a:t>1 TB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145588"/>
                  </a:ext>
                </a:extLst>
              </a:tr>
              <a:tr h="234878">
                <a:tc>
                  <a:txBody>
                    <a:bodyPr/>
                    <a:lstStyle/>
                    <a:p>
                      <a:pPr algn="ctr">
                        <a:lnSpc>
                          <a:spcPct val="150000"/>
                        </a:lnSpc>
                        <a:spcAft>
                          <a:spcPts val="0"/>
                        </a:spcAft>
                      </a:pPr>
                      <a:r>
                        <a:rPr lang="en-IN" sz="1200" dirty="0">
                          <a:effectLst/>
                        </a:rPr>
                        <a:t>Monitor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200" dirty="0">
                          <a:effectLst/>
                        </a:rPr>
                        <a:t>15 inches Colour Monitor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9549349"/>
                  </a:ext>
                </a:extLst>
              </a:tr>
              <a:tr h="234878">
                <a:tc>
                  <a:txBody>
                    <a:bodyPr/>
                    <a:lstStyle/>
                    <a:p>
                      <a:pPr algn="ctr">
                        <a:lnSpc>
                          <a:spcPct val="150000"/>
                        </a:lnSpc>
                        <a:spcAft>
                          <a:spcPts val="0"/>
                        </a:spcAft>
                      </a:pPr>
                      <a:r>
                        <a:rPr lang="en-IN" sz="1200" dirty="0">
                          <a:effectLst/>
                        </a:rPr>
                        <a:t>Keyboard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200" dirty="0">
                          <a:effectLst/>
                        </a:rPr>
                        <a:t>122 Keys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0349673"/>
                  </a:ext>
                </a:extLst>
              </a:tr>
              <a:tr h="234878">
                <a:tc>
                  <a:txBody>
                    <a:bodyPr/>
                    <a:lstStyle/>
                    <a:p>
                      <a:pPr algn="ctr">
                        <a:lnSpc>
                          <a:spcPct val="150000"/>
                        </a:lnSpc>
                        <a:spcAft>
                          <a:spcPts val="0"/>
                        </a:spcAft>
                      </a:pPr>
                      <a:r>
                        <a:rPr lang="en-IN" sz="1200">
                          <a:effectLst/>
                        </a:rPr>
                        <a:t>Operating System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200" dirty="0">
                          <a:effectLst/>
                        </a:rPr>
                        <a:t>64 Bit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9527306"/>
                  </a:ext>
                </a:extLst>
              </a:tr>
            </a:tbl>
          </a:graphicData>
        </a:graphic>
      </p:graphicFrame>
      <p:graphicFrame>
        <p:nvGraphicFramePr>
          <p:cNvPr id="10" name="Table 9">
            <a:extLst>
              <a:ext uri="{FF2B5EF4-FFF2-40B4-BE49-F238E27FC236}">
                <a16:creationId xmlns:a16="http://schemas.microsoft.com/office/drawing/2014/main" id="{F51EFC2B-1CB3-4960-AC8D-7D7D607053DA}"/>
              </a:ext>
            </a:extLst>
          </p:cNvPr>
          <p:cNvGraphicFramePr>
            <a:graphicFrameLocks noGrp="1"/>
          </p:cNvGraphicFramePr>
          <p:nvPr>
            <p:extLst>
              <p:ext uri="{D42A27DB-BD31-4B8C-83A1-F6EECF244321}">
                <p14:modId xmlns:p14="http://schemas.microsoft.com/office/powerpoint/2010/main" val="420946517"/>
              </p:ext>
            </p:extLst>
          </p:nvPr>
        </p:nvGraphicFramePr>
        <p:xfrm>
          <a:off x="3863340" y="3093222"/>
          <a:ext cx="4434840" cy="1670308"/>
        </p:xfrm>
        <a:graphic>
          <a:graphicData uri="http://schemas.openxmlformats.org/drawingml/2006/table">
            <a:tbl>
              <a:tblPr>
                <a:tableStyleId>{69C7853C-536D-4A76-A0AE-DD22124D55A5}</a:tableStyleId>
              </a:tblPr>
              <a:tblGrid>
                <a:gridCol w="2203602">
                  <a:extLst>
                    <a:ext uri="{9D8B030D-6E8A-4147-A177-3AD203B41FA5}">
                      <a16:colId xmlns:a16="http://schemas.microsoft.com/office/drawing/2014/main" val="424914154"/>
                    </a:ext>
                  </a:extLst>
                </a:gridCol>
                <a:gridCol w="2231238">
                  <a:extLst>
                    <a:ext uri="{9D8B030D-6E8A-4147-A177-3AD203B41FA5}">
                      <a16:colId xmlns:a16="http://schemas.microsoft.com/office/drawing/2014/main" val="1609953456"/>
                    </a:ext>
                  </a:extLst>
                </a:gridCol>
              </a:tblGrid>
              <a:tr h="364343">
                <a:tc>
                  <a:txBody>
                    <a:bodyPr/>
                    <a:lstStyle/>
                    <a:p>
                      <a:pPr algn="ctr">
                        <a:lnSpc>
                          <a:spcPct val="150000"/>
                        </a:lnSpc>
                        <a:spcAft>
                          <a:spcPts val="0"/>
                        </a:spcAft>
                      </a:pPr>
                      <a:r>
                        <a:rPr lang="en-IN" sz="1200" dirty="0">
                          <a:effectLst/>
                        </a:rPr>
                        <a:t>Front-end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200">
                          <a:effectLst/>
                        </a:rPr>
                        <a:t>Html, CSS, JavaScript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2968403"/>
                  </a:ext>
                </a:extLst>
              </a:tr>
              <a:tr h="364343">
                <a:tc>
                  <a:txBody>
                    <a:bodyPr/>
                    <a:lstStyle/>
                    <a:p>
                      <a:pPr algn="ctr">
                        <a:lnSpc>
                          <a:spcPct val="150000"/>
                        </a:lnSpc>
                        <a:spcAft>
                          <a:spcPts val="0"/>
                        </a:spcAft>
                      </a:pPr>
                      <a:r>
                        <a:rPr lang="en-IN" sz="1200" dirty="0">
                          <a:effectLst/>
                        </a:rPr>
                        <a:t>Back-end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200" dirty="0">
                          <a:effectLst/>
                        </a:rPr>
                        <a:t>Python, Flask</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4473261"/>
                  </a:ext>
                </a:extLst>
              </a:tr>
              <a:tr h="544352">
                <a:tc>
                  <a:txBody>
                    <a:bodyPr/>
                    <a:lstStyle/>
                    <a:p>
                      <a:pPr algn="ctr">
                        <a:lnSpc>
                          <a:spcPct val="150000"/>
                        </a:lnSpc>
                        <a:spcAft>
                          <a:spcPts val="0"/>
                        </a:spcAft>
                      </a:pPr>
                      <a:r>
                        <a:rPr lang="en-IN" sz="1200" dirty="0">
                          <a:effectLst/>
                        </a:rPr>
                        <a:t>Models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200" dirty="0">
                          <a:effectLst/>
                        </a:rPr>
                        <a:t> Machine Learning </a:t>
                      </a:r>
                      <a:endParaRPr lang="en-IN" sz="1100" dirty="0">
                        <a:effectLst/>
                      </a:endParaRPr>
                    </a:p>
                    <a:p>
                      <a:pPr algn="ctr">
                        <a:lnSpc>
                          <a:spcPct val="107000"/>
                        </a:lnSpc>
                        <a:spcAft>
                          <a:spcPts val="0"/>
                        </a:spcAft>
                      </a:pPr>
                      <a:r>
                        <a:rPr lang="en-IN" sz="1200" dirty="0">
                          <a:effectLst/>
                        </a:rPr>
                        <a:t>(Ridge</a:t>
                      </a:r>
                      <a:r>
                        <a:rPr lang="en-IN" sz="1200" spc="-5" dirty="0">
                          <a:effectLst/>
                        </a:rPr>
                        <a:t> </a:t>
                      </a:r>
                      <a:r>
                        <a:rPr lang="en-IN" sz="1200" spc="-10" dirty="0">
                          <a:effectLst/>
                        </a:rPr>
                        <a:t>Regression model)</a:t>
                      </a:r>
                      <a:endParaRPr lang="en-IN" sz="1100" dirty="0">
                        <a:effectLst/>
                      </a:endParaRPr>
                    </a:p>
                    <a:p>
                      <a:pPr marL="457200">
                        <a:lnSpc>
                          <a:spcPct val="107000"/>
                        </a:lnSpc>
                        <a:spcAft>
                          <a:spcPts val="0"/>
                        </a:spcAft>
                        <a:tabLst>
                          <a:tab pos="431800" algn="l"/>
                        </a:tabLst>
                      </a:pPr>
                      <a:r>
                        <a:rPr lang="en-IN" sz="12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3503153"/>
                  </a:ext>
                </a:extLst>
              </a:tr>
              <a:tr h="364343">
                <a:tc>
                  <a:txBody>
                    <a:bodyPr/>
                    <a:lstStyle/>
                    <a:p>
                      <a:pPr algn="ctr">
                        <a:lnSpc>
                          <a:spcPct val="150000"/>
                        </a:lnSpc>
                        <a:spcAft>
                          <a:spcPts val="0"/>
                        </a:spcAft>
                      </a:pPr>
                      <a:r>
                        <a:rPr lang="en-IN" sz="1200">
                          <a:effectLst/>
                        </a:rPr>
                        <a:t>Platform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200" dirty="0">
                          <a:effectLst/>
                        </a:rPr>
                        <a:t>Windows 10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051129"/>
                  </a:ext>
                </a:extLst>
              </a:tr>
            </a:tbl>
          </a:graphicData>
        </a:graphic>
      </p:graphicFrame>
      <p:sp>
        <p:nvSpPr>
          <p:cNvPr id="12" name="Rectangle 11">
            <a:extLst>
              <a:ext uri="{FF2B5EF4-FFF2-40B4-BE49-F238E27FC236}">
                <a16:creationId xmlns:a16="http://schemas.microsoft.com/office/drawing/2014/main" id="{1CEA33DA-575E-4348-9E56-125B2D16D939}"/>
              </a:ext>
            </a:extLst>
          </p:cNvPr>
          <p:cNvSpPr/>
          <p:nvPr/>
        </p:nvSpPr>
        <p:spPr>
          <a:xfrm>
            <a:off x="236220" y="1318259"/>
            <a:ext cx="3147060" cy="704104"/>
          </a:xfrm>
          <a:prstGeom prst="rect">
            <a:avLst/>
          </a:prstGeom>
        </p:spPr>
        <p:txBody>
          <a:bodyPr wrap="square">
            <a:spAutoFit/>
          </a:bodyPr>
          <a:lstStyle/>
          <a:p>
            <a:pPr marL="457200" algn="ctr">
              <a:lnSpc>
                <a:spcPct val="107000"/>
              </a:lnSpc>
              <a:spcAft>
                <a:spcPts val="800"/>
              </a:spcAft>
            </a:pPr>
            <a:r>
              <a:rPr lang="en-IN" sz="1600" b="1" dirty="0">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r>
              <a:rPr lang="en-IN" sz="1600" b="1" i="1" dirty="0">
                <a:latin typeface="Times New Roman" panose="02020603050405020304" pitchFamily="18" charset="0"/>
                <a:ea typeface="Cambria" panose="02040503050406030204" pitchFamily="18" charset="0"/>
                <a:cs typeface="Times New Roman" panose="02020603050405020304" pitchFamily="18" charset="0"/>
              </a:rPr>
              <a:t>Hardware requirements </a:t>
            </a:r>
            <a:r>
              <a:rPr lang="en-IN" b="1" i="1" dirty="0">
                <a:latin typeface="Times New Roman" panose="02020603050405020304" pitchFamily="18" charset="0"/>
                <a:ea typeface="Cambria" panose="020405030504060302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F07C7153-CC47-4F5A-B00E-193660A0AB91}"/>
              </a:ext>
            </a:extLst>
          </p:cNvPr>
          <p:cNvSpPr/>
          <p:nvPr/>
        </p:nvSpPr>
        <p:spPr>
          <a:xfrm>
            <a:off x="137160" y="3226105"/>
            <a:ext cx="3246120" cy="741357"/>
          </a:xfrm>
          <a:prstGeom prst="rect">
            <a:avLst/>
          </a:prstGeom>
        </p:spPr>
        <p:txBody>
          <a:bodyPr wrap="square">
            <a:spAutoFit/>
          </a:bodyPr>
          <a:lstStyle/>
          <a:p>
            <a:pPr algn="ctr">
              <a:lnSpc>
                <a:spcPct val="107000"/>
              </a:lnSpc>
            </a:pPr>
            <a:r>
              <a:rPr lang="en-IN" sz="1200" dirty="0">
                <a:latin typeface="Times New Roman" panose="02020603050405020304" pitchFamily="18" charset="0"/>
                <a:ea typeface="Cambria" panose="02040503050406030204" pitchFamily="18" charset="0"/>
                <a:cs typeface="Times New Roman" panose="02020603050405020304" pitchFamily="18" charset="0"/>
              </a:rPr>
              <a:t> </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r>
              <a:rPr lang="en-IN" sz="1600" b="1" i="1" dirty="0">
                <a:latin typeface="Times New Roman" panose="02020603050405020304" pitchFamily="18" charset="0"/>
                <a:ea typeface="Cambria" panose="02040503050406030204" pitchFamily="18" charset="0"/>
                <a:cs typeface="Times New Roman" panose="02020603050405020304" pitchFamily="18" charset="0"/>
              </a:rPr>
              <a:t>Software requirements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r>
              <a:rPr lang="en-IN" sz="1200" b="1" dirty="0">
                <a:latin typeface="Times New Roman" panose="02020603050405020304" pitchFamily="18" charset="0"/>
                <a:ea typeface="Cambria" panose="02040503050406030204" pitchFamily="18"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777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DEC5-B714-9DC0-E850-C3859718967F}"/>
              </a:ext>
            </a:extLst>
          </p:cNvPr>
          <p:cNvSpPr>
            <a:spLocks noGrp="1"/>
          </p:cNvSpPr>
          <p:nvPr>
            <p:ph type="ctrTitle"/>
          </p:nvPr>
        </p:nvSpPr>
        <p:spPr>
          <a:xfrm>
            <a:off x="0" y="0"/>
            <a:ext cx="9144000" cy="654269"/>
          </a:xfrm>
        </p:spPr>
        <p:txBody>
          <a:bodyPr/>
          <a:lstStyle/>
          <a:p>
            <a:pPr algn="ctr"/>
            <a:r>
              <a:rPr lang="en-US" dirty="0"/>
              <a:t>MODEL ARCHITECTURE</a:t>
            </a:r>
          </a:p>
        </p:txBody>
      </p:sp>
      <p:pic>
        <p:nvPicPr>
          <p:cNvPr id="5" name="Picture 4">
            <a:extLst>
              <a:ext uri="{FF2B5EF4-FFF2-40B4-BE49-F238E27FC236}">
                <a16:creationId xmlns:a16="http://schemas.microsoft.com/office/drawing/2014/main" id="{1BC113BF-A61D-40B1-A609-ACAB84AFA2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621" y="827691"/>
            <a:ext cx="7874876" cy="4173710"/>
          </a:xfrm>
          <a:prstGeom prst="rect">
            <a:avLst/>
          </a:prstGeom>
          <a:noFill/>
          <a:ln>
            <a:noFill/>
          </a:ln>
        </p:spPr>
      </p:pic>
    </p:spTree>
    <p:extLst>
      <p:ext uri="{BB962C8B-B14F-4D97-AF65-F5344CB8AC3E}">
        <p14:creationId xmlns:p14="http://schemas.microsoft.com/office/powerpoint/2010/main" val="350007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8703-E7A9-429E-811F-9E06C30C1BF6}"/>
              </a:ext>
            </a:extLst>
          </p:cNvPr>
          <p:cNvSpPr>
            <a:spLocks noGrp="1"/>
          </p:cNvSpPr>
          <p:nvPr>
            <p:ph type="ctrTitle"/>
          </p:nvPr>
        </p:nvSpPr>
        <p:spPr>
          <a:xfrm>
            <a:off x="0" y="1"/>
            <a:ext cx="9144000" cy="693420"/>
          </a:xfrm>
        </p:spPr>
        <p:txBody>
          <a:bodyPr/>
          <a:lstStyle/>
          <a:p>
            <a:r>
              <a:rPr lang="en-IN" dirty="0"/>
              <a:t>System Design</a:t>
            </a:r>
          </a:p>
        </p:txBody>
      </p:sp>
      <p:pic>
        <p:nvPicPr>
          <p:cNvPr id="4" name="Picture 3">
            <a:extLst>
              <a:ext uri="{FF2B5EF4-FFF2-40B4-BE49-F238E27FC236}">
                <a16:creationId xmlns:a16="http://schemas.microsoft.com/office/drawing/2014/main" id="{2B91513D-BB39-4982-8C63-0E1038D0E1F1}"/>
              </a:ext>
            </a:extLst>
          </p:cNvPr>
          <p:cNvPicPr>
            <a:picLocks noChangeAspect="1"/>
          </p:cNvPicPr>
          <p:nvPr/>
        </p:nvPicPr>
        <p:blipFill>
          <a:blip r:embed="rId2"/>
          <a:stretch>
            <a:fillRect/>
          </a:stretch>
        </p:blipFill>
        <p:spPr>
          <a:xfrm>
            <a:off x="289560" y="1021079"/>
            <a:ext cx="5074920" cy="3993259"/>
          </a:xfrm>
          <a:prstGeom prst="rect">
            <a:avLst/>
          </a:prstGeom>
        </p:spPr>
      </p:pic>
      <p:sp>
        <p:nvSpPr>
          <p:cNvPr id="5" name="Rectangle 4">
            <a:extLst>
              <a:ext uri="{FF2B5EF4-FFF2-40B4-BE49-F238E27FC236}">
                <a16:creationId xmlns:a16="http://schemas.microsoft.com/office/drawing/2014/main" id="{2F1CE429-8B3D-41E3-BA8E-29B2FE57877A}"/>
              </a:ext>
            </a:extLst>
          </p:cNvPr>
          <p:cNvSpPr/>
          <p:nvPr/>
        </p:nvSpPr>
        <p:spPr>
          <a:xfrm>
            <a:off x="5760720" y="2070235"/>
            <a:ext cx="3185160" cy="1462708"/>
          </a:xfrm>
          <a:prstGeom prst="rect">
            <a:avLst/>
          </a:prstGeom>
        </p:spPr>
        <p:txBody>
          <a:bodyPr wrap="square">
            <a:spAutoFit/>
          </a:bodyPr>
          <a:lstStyle/>
          <a:p>
            <a:pPr algn="just">
              <a:lnSpc>
                <a:spcPct val="107000"/>
              </a:lnSpc>
              <a:spcAft>
                <a:spcPts val="800"/>
              </a:spcAft>
            </a:pPr>
            <a:r>
              <a:rPr lang="en-IN" dirty="0">
                <a:solidFill>
                  <a:schemeClr val="tx1"/>
                </a:solidFill>
                <a:latin typeface="Roboto" panose="020B0604020202020204" charset="0"/>
                <a:ea typeface="Roboto" panose="020B0604020202020204" charset="0"/>
                <a:cs typeface="Times New Roman" panose="02020603050405020304" pitchFamily="18" charset="0"/>
              </a:rPr>
              <a:t>This System Design Diagram shows us how streamline of the data &amp; how it can be used for easy decision making for the cricket council. It shows flow of the system &amp; components in the system.</a:t>
            </a:r>
            <a:endParaRPr lang="en-IN" sz="1200" dirty="0">
              <a:solidFill>
                <a:schemeClr val="tx1"/>
              </a:solidFill>
              <a:effectLst/>
              <a:latin typeface="Roboto" panose="020B0604020202020204" charset="0"/>
              <a:ea typeface="Roboto" panose="020B0604020202020204" charset="0"/>
              <a:cs typeface="Times New Roman" panose="02020603050405020304" pitchFamily="18" charset="0"/>
            </a:endParaRPr>
          </a:p>
        </p:txBody>
      </p:sp>
    </p:spTree>
    <p:extLst>
      <p:ext uri="{BB962C8B-B14F-4D97-AF65-F5344CB8AC3E}">
        <p14:creationId xmlns:p14="http://schemas.microsoft.com/office/powerpoint/2010/main" val="1064538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19"/>
        <p:cNvGrpSpPr/>
        <p:nvPr/>
      </p:nvGrpSpPr>
      <p:grpSpPr>
        <a:xfrm>
          <a:off x="0" y="0"/>
          <a:ext cx="0" cy="0"/>
          <a:chOff x="0" y="0"/>
          <a:chExt cx="0" cy="0"/>
        </a:xfrm>
      </p:grpSpPr>
      <p:sp>
        <p:nvSpPr>
          <p:cNvPr id="1128" name="Google Shape;1128;p48"/>
          <p:cNvSpPr txBox="1">
            <a:spLocks noGrp="1"/>
          </p:cNvSpPr>
          <p:nvPr>
            <p:ph type="ctrTitle"/>
          </p:nvPr>
        </p:nvSpPr>
        <p:spPr>
          <a:xfrm>
            <a:off x="0" y="0"/>
            <a:ext cx="9144000" cy="784860"/>
          </a:xfrm>
          <a:prstGeom prst="rect">
            <a:avLst/>
          </a:prstGeom>
        </p:spPr>
        <p:txBody>
          <a:bodyPr spcFirstLastPara="1" wrap="square" lIns="91425" tIns="91425" rIns="91425" bIns="91425" anchor="ctr" anchorCtr="0">
            <a:noAutofit/>
          </a:bodyPr>
          <a:lstStyle/>
          <a:p>
            <a:pPr lvl="0" algn="ctr"/>
            <a:r>
              <a:rPr lang="en-IN" dirty="0"/>
              <a:t>Use - Case Diagram</a:t>
            </a:r>
            <a:endParaRPr dirty="0">
              <a:solidFill>
                <a:schemeClr val="accent1"/>
              </a:solidFill>
            </a:endParaRPr>
          </a:p>
        </p:txBody>
      </p:sp>
      <p:sp>
        <p:nvSpPr>
          <p:cNvPr id="3" name="Subtitle 2">
            <a:extLst>
              <a:ext uri="{FF2B5EF4-FFF2-40B4-BE49-F238E27FC236}">
                <a16:creationId xmlns:a16="http://schemas.microsoft.com/office/drawing/2014/main" id="{57F3F7C5-ED86-4D38-918F-8611131E8FC3}"/>
              </a:ext>
            </a:extLst>
          </p:cNvPr>
          <p:cNvSpPr>
            <a:spLocks noGrp="1"/>
          </p:cNvSpPr>
          <p:nvPr>
            <p:ph type="subTitle" idx="1"/>
          </p:nvPr>
        </p:nvSpPr>
        <p:spPr>
          <a:xfrm>
            <a:off x="4404360" y="1440180"/>
            <a:ext cx="4602480" cy="3360420"/>
          </a:xfrm>
        </p:spPr>
        <p:txBody>
          <a:bodyPr/>
          <a:lstStyle/>
          <a:p>
            <a:pPr algn="just"/>
            <a:r>
              <a:rPr lang="en-IN" sz="1400" dirty="0"/>
              <a:t>	This use-case diagrams shows us how ML Model is chosen &amp; it is saved. Later it is used by the flask app where the end user inputs his parameters &amp; App predicts based on his parameters.</a:t>
            </a:r>
          </a:p>
          <a:p>
            <a:pPr algn="just"/>
            <a:endParaRPr lang="en-IN" sz="1400" dirty="0"/>
          </a:p>
          <a:p>
            <a:pPr algn="just"/>
            <a:r>
              <a:rPr lang="en-IN" sz="1400" b="1" dirty="0"/>
              <a:t>	•User:</a:t>
            </a:r>
            <a:r>
              <a:rPr lang="en-IN" sz="1400" dirty="0"/>
              <a:t> User will input the features.</a:t>
            </a:r>
          </a:p>
          <a:p>
            <a:pPr algn="just"/>
            <a:r>
              <a:rPr lang="en-IN" sz="1400" b="1" dirty="0"/>
              <a:t>	•Pre-Processing: </a:t>
            </a:r>
            <a:r>
              <a:rPr lang="en-IN" sz="1400" dirty="0"/>
              <a:t>Pre-Processing part of the dataset.</a:t>
            </a:r>
          </a:p>
          <a:p>
            <a:pPr algn="just"/>
            <a:r>
              <a:rPr lang="en-IN" sz="1400" b="1" dirty="0"/>
              <a:t>	•Training &amp;Testing: </a:t>
            </a:r>
            <a:r>
              <a:rPr lang="en-IN" sz="1400" dirty="0"/>
              <a:t>It will depict training &amp;  testing.</a:t>
            </a:r>
          </a:p>
          <a:p>
            <a:pPr algn="just"/>
            <a:r>
              <a:rPr lang="en-IN" sz="1400" b="1" dirty="0"/>
              <a:t>	•ML Model:</a:t>
            </a:r>
            <a:r>
              <a:rPr lang="en-IN" sz="1400" dirty="0"/>
              <a:t> Building an ML Model.</a:t>
            </a:r>
          </a:p>
          <a:p>
            <a:pPr algn="just"/>
            <a:r>
              <a:rPr lang="en-IN" sz="1400" b="1" dirty="0"/>
              <a:t>	•Flask App:</a:t>
            </a:r>
            <a:r>
              <a:rPr lang="en-IN" sz="1400" dirty="0"/>
              <a:t> End Product of Cricket Score Prediction.</a:t>
            </a:r>
          </a:p>
          <a:p>
            <a:endParaRPr lang="en-IN" dirty="0"/>
          </a:p>
        </p:txBody>
      </p:sp>
      <p:pic>
        <p:nvPicPr>
          <p:cNvPr id="4" name="Picture 3">
            <a:extLst>
              <a:ext uri="{FF2B5EF4-FFF2-40B4-BE49-F238E27FC236}">
                <a16:creationId xmlns:a16="http://schemas.microsoft.com/office/drawing/2014/main" id="{93DB0207-9769-4B07-B3C7-254345142825}"/>
              </a:ext>
            </a:extLst>
          </p:cNvPr>
          <p:cNvPicPr>
            <a:picLocks noChangeAspect="1"/>
          </p:cNvPicPr>
          <p:nvPr/>
        </p:nvPicPr>
        <p:blipFill>
          <a:blip r:embed="rId3"/>
          <a:stretch>
            <a:fillRect/>
          </a:stretch>
        </p:blipFill>
        <p:spPr>
          <a:xfrm>
            <a:off x="457200" y="922020"/>
            <a:ext cx="3063240" cy="41071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8973614-7D49-AD46-8B96-48651E0408C2}"/>
              </a:ext>
            </a:extLst>
          </p:cNvPr>
          <p:cNvSpPr>
            <a:spLocks noGrp="1"/>
          </p:cNvSpPr>
          <p:nvPr>
            <p:ph type="subTitle" idx="1"/>
          </p:nvPr>
        </p:nvSpPr>
        <p:spPr>
          <a:xfrm>
            <a:off x="-251460" y="3627120"/>
            <a:ext cx="9250680" cy="1409699"/>
          </a:xfrm>
        </p:spPr>
        <p:txBody>
          <a:bodyPr/>
          <a:lstStyle/>
          <a:p>
            <a:pPr algn="just"/>
            <a:r>
              <a:rPr lang="en-IN" dirty="0"/>
              <a:t>	</a:t>
            </a:r>
            <a:r>
              <a:rPr lang="en-IN" sz="1400" dirty="0"/>
              <a:t>Above Activity Diagram depicts which phases are implemented during a machine learning project. The typical phases include data collection, data pre-processing, building datasets, model training and refinement, evaluation, and deployment to production. You can automate some aspects of the machine learning operations workflow, such as model and feature selection phases, but not all.</a:t>
            </a:r>
          </a:p>
          <a:p>
            <a:endParaRPr lang="en-US" dirty="0"/>
          </a:p>
        </p:txBody>
      </p:sp>
      <p:sp>
        <p:nvSpPr>
          <p:cNvPr id="3" name="Title 2">
            <a:extLst>
              <a:ext uri="{FF2B5EF4-FFF2-40B4-BE49-F238E27FC236}">
                <a16:creationId xmlns:a16="http://schemas.microsoft.com/office/drawing/2014/main" id="{1F9EFDA8-9529-EEBE-7598-B2BBB8EC3642}"/>
              </a:ext>
            </a:extLst>
          </p:cNvPr>
          <p:cNvSpPr>
            <a:spLocks noGrp="1"/>
          </p:cNvSpPr>
          <p:nvPr>
            <p:ph type="ctrTitle"/>
          </p:nvPr>
        </p:nvSpPr>
        <p:spPr>
          <a:xfrm>
            <a:off x="0" y="1"/>
            <a:ext cx="9144000" cy="777240"/>
          </a:xfrm>
        </p:spPr>
        <p:txBody>
          <a:bodyPr/>
          <a:lstStyle/>
          <a:p>
            <a:pPr algn="ctr"/>
            <a:r>
              <a:rPr lang="en-US" dirty="0"/>
              <a:t>Activity Diagram</a:t>
            </a:r>
          </a:p>
        </p:txBody>
      </p:sp>
      <p:pic>
        <p:nvPicPr>
          <p:cNvPr id="12" name="Picture 11">
            <a:extLst>
              <a:ext uri="{FF2B5EF4-FFF2-40B4-BE49-F238E27FC236}">
                <a16:creationId xmlns:a16="http://schemas.microsoft.com/office/drawing/2014/main" id="{3D6F43D0-9693-4F05-AA67-BD240F839160}"/>
              </a:ext>
            </a:extLst>
          </p:cNvPr>
          <p:cNvPicPr/>
          <p:nvPr/>
        </p:nvPicPr>
        <p:blipFill rotWithShape="1">
          <a:blip r:embed="rId2">
            <a:extLst>
              <a:ext uri="{28A0092B-C50C-407E-A947-70E740481C1C}">
                <a14:useLocalDpi xmlns:a14="http://schemas.microsoft.com/office/drawing/2010/main" val="0"/>
              </a:ext>
            </a:extLst>
          </a:blip>
          <a:srcRect l="6353" t="3181" r="4789"/>
          <a:stretch/>
        </p:blipFill>
        <p:spPr bwMode="auto">
          <a:xfrm>
            <a:off x="1394460" y="845820"/>
            <a:ext cx="5501640" cy="2712722"/>
          </a:xfrm>
          <a:prstGeom prst="rect">
            <a:avLst/>
          </a:prstGeom>
          <a:noFill/>
          <a:ln>
            <a:noFill/>
          </a:ln>
        </p:spPr>
      </p:pic>
    </p:spTree>
    <p:extLst>
      <p:ext uri="{BB962C8B-B14F-4D97-AF65-F5344CB8AC3E}">
        <p14:creationId xmlns:p14="http://schemas.microsoft.com/office/powerpoint/2010/main" val="586465933"/>
      </p:ext>
    </p:extLst>
  </p:cSld>
  <p:clrMapOvr>
    <a:masterClrMapping/>
  </p:clrMapOvr>
</p:sld>
</file>

<file path=ppt/theme/theme1.xml><?xml version="1.0" encoding="utf-8"?>
<a:theme xmlns:a="http://schemas.openxmlformats.org/drawingml/2006/main" name="A Lecture On Music">
  <a:themeElements>
    <a:clrScheme name="Simple Light">
      <a:dk1>
        <a:srgbClr val="434343"/>
      </a:dk1>
      <a:lt1>
        <a:srgbClr val="FFFFFF"/>
      </a:lt1>
      <a:dk2>
        <a:srgbClr val="595959"/>
      </a:dk2>
      <a:lt2>
        <a:srgbClr val="EEEEEE"/>
      </a:lt2>
      <a:accent1>
        <a:srgbClr val="303796"/>
      </a:accent1>
      <a:accent2>
        <a:srgbClr val="FFFCEC"/>
      </a:accent2>
      <a:accent3>
        <a:srgbClr val="F4F0DB"/>
      </a:accent3>
      <a:accent4>
        <a:srgbClr val="EEC52D"/>
      </a:accent4>
      <a:accent5>
        <a:srgbClr val="E18B8D"/>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1725</Words>
  <Application>Microsoft Office PowerPoint</Application>
  <PresentationFormat>On-screen Show (16:9)</PresentationFormat>
  <Paragraphs>112</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Cambria</vt:lpstr>
      <vt:lpstr>Calibri</vt:lpstr>
      <vt:lpstr>Roboto</vt:lpstr>
      <vt:lpstr>Times New Roman</vt:lpstr>
      <vt:lpstr>Caveat Brush</vt:lpstr>
      <vt:lpstr>A Lecture On Music</vt:lpstr>
      <vt:lpstr> “ IPL CRICKET SCORE PREDICTION ”</vt:lpstr>
      <vt:lpstr> Introduction.</vt:lpstr>
      <vt:lpstr>Existing System.</vt:lpstr>
      <vt:lpstr>SCOPE OF THE PROPOSED SYSTEM</vt:lpstr>
      <vt:lpstr>Technology Used</vt:lpstr>
      <vt:lpstr>MODEL ARCHITECTURE</vt:lpstr>
      <vt:lpstr>System Design</vt:lpstr>
      <vt:lpstr>Use - Case Diagram</vt:lpstr>
      <vt:lpstr>Activity Diagram</vt:lpstr>
      <vt:lpstr>     DFD Diagram </vt:lpstr>
      <vt:lpstr>DEPLOYMENT DIAGRAM</vt:lpstr>
      <vt:lpstr>USER INTERFACE DESIGN </vt:lpstr>
      <vt:lpstr>USER INTERFACE DESIGN</vt:lpstr>
      <vt:lpstr>USER INTERFACE DESIGN</vt:lpstr>
      <vt:lpstr>Accuracy of model</vt:lpstr>
      <vt:lpstr>PROPOSED ENHANCEMENT</vt:lpstr>
      <vt:lpstr>Drawbacks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Player</dc:title>
  <dc:creator>Rani Chattar</dc:creator>
  <cp:lastModifiedBy>AKSHATA SHIRWALE</cp:lastModifiedBy>
  <cp:revision>50</cp:revision>
  <dcterms:modified xsi:type="dcterms:W3CDTF">2023-12-11T06:59:17Z</dcterms:modified>
</cp:coreProperties>
</file>